
<file path=[Content_Types].xml><?xml version="1.0" encoding="utf-8"?>
<Types xmlns="http://schemas.openxmlformats.org/package/2006/content-types">
  <Default Extension="xml" ContentType="application/xml"/>
  <Default Extension="wav" ContentType="audio/x-wav"/>
  <Default Extension="jpe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autoAdjust="0"/>
  </p:normalViewPr>
  <p:slideViewPr>
    <p:cSldViewPr snapToGrid="0">
      <p:cViewPr varScale="1">
        <p:scale>
          <a:sx n="115" d="100"/>
          <a:sy n="115" d="100"/>
        </p:scale>
        <p:origin x="504" y="19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6/16/20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‹Nr.›</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6/16/20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6/16/20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6/16/20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‹Nr.›</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6/16/20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‹Nr.›</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4" Type="http://schemas.openxmlformats.org/officeDocument/2006/relationships/tags" Target="../tags/tag6.xml"/><Relationship Id="rId5" Type="http://schemas.openxmlformats.org/officeDocument/2006/relationships/tags" Target="../tags/tag7.xml"/><Relationship Id="rId6" Type="http://schemas.microsoft.com/office/2007/relationships/media" Target="../media/media1.wav"/><Relationship Id="rId7" Type="http://schemas.openxmlformats.org/officeDocument/2006/relationships/audio" Target="../media/media1.wav"/><Relationship Id="rId8" Type="http://schemas.openxmlformats.org/officeDocument/2006/relationships/slideLayout" Target="../slideLayouts/slideLayout4.xml"/><Relationship Id="rId9" Type="http://schemas.openxmlformats.org/officeDocument/2006/relationships/image" Target="NULL"/><Relationship Id="rId1" Type="http://schemas.openxmlformats.org/officeDocument/2006/relationships/tags" Target="../tags/tag3.xml"/><Relationship Id="rId2" Type="http://schemas.openxmlformats.org/officeDocument/2006/relationships/tags" Target="../tags/tag4.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4" Type="http://schemas.openxmlformats.org/officeDocument/2006/relationships/tags" Target="../tags/tag11.xml"/><Relationship Id="rId5" Type="http://schemas.openxmlformats.org/officeDocument/2006/relationships/tags" Target="../tags/tag12.xml"/><Relationship Id="rId6" Type="http://schemas.microsoft.com/office/2007/relationships/media" Target="file:////Users/mcmolina/Downloads/Nouvel-enregistrement-15.mp3" TargetMode="External"/><Relationship Id="rId7" Type="http://schemas.openxmlformats.org/officeDocument/2006/relationships/audio" Target="file:////Users/mcmolina/Downloads/Nouvel-enregistrement-15.mp3" TargetMode="External"/><Relationship Id="rId8" Type="http://schemas.openxmlformats.org/officeDocument/2006/relationships/slideLayout" Target="../slideLayouts/slideLayout5.xml"/><Relationship Id="rId9" Type="http://schemas.openxmlformats.org/officeDocument/2006/relationships/image" Target="NULL"/><Relationship Id="rId1" Type="http://schemas.openxmlformats.org/officeDocument/2006/relationships/tags" Target="../tags/tag8.xml"/><Relationship Id="rId2" Type="http://schemas.openxmlformats.org/officeDocument/2006/relationships/tags" Target="../tags/tag9.xml"/></Relationships>
</file>

<file path=ppt/slides/_rels/slide4.xml.rels><?xml version="1.0" encoding="UTF-8" standalone="yes"?>
<Relationships xmlns="http://schemas.openxmlformats.org/package/2006/relationships"><Relationship Id="rId3" Type="http://schemas.openxmlformats.org/officeDocument/2006/relationships/tags" Target="../tags/tag15.xml"/><Relationship Id="rId4" Type="http://schemas.microsoft.com/office/2007/relationships/media" Target="file:////Users/mcmolina/Downloads/Nouvel-enregistrement-16.mp3" TargetMode="External"/><Relationship Id="rId5" Type="http://schemas.openxmlformats.org/officeDocument/2006/relationships/audio" Target="file:////Users/mcmolina/Downloads/Nouvel-enregistrement-16.mp3" TargetMode="External"/><Relationship Id="rId6" Type="http://schemas.openxmlformats.org/officeDocument/2006/relationships/slideLayout" Target="../slideLayouts/slideLayout4.xml"/><Relationship Id="rId7" Type="http://schemas.openxmlformats.org/officeDocument/2006/relationships/image" Target="NULL"/><Relationship Id="rId1" Type="http://schemas.openxmlformats.org/officeDocument/2006/relationships/tags" Target="../tags/tag13.xml"/><Relationship Id="rId2" Type="http://schemas.openxmlformats.org/officeDocument/2006/relationships/tags" Target="../tags/tag14.xml"/></Relationships>
</file>

<file path=ppt/slides/_rels/slide5.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microsoft.com/office/2007/relationships/media" Target="../media/media2.wav"/><Relationship Id="rId4" Type="http://schemas.openxmlformats.org/officeDocument/2006/relationships/audio" Target="../media/media2.wav"/><Relationship Id="rId5" Type="http://schemas.openxmlformats.org/officeDocument/2006/relationships/slideLayout" Target="../slideLayouts/slideLayout2.xml"/><Relationship Id="rId6" Type="http://schemas.openxmlformats.org/officeDocument/2006/relationships/hyperlink" Target="http://lettres.univ-artois.fr/master/francais-langue-etrangere-a-distance" TargetMode="External"/><Relationship Id="rId7" Type="http://schemas.openxmlformats.org/officeDocument/2006/relationships/image" Target="NULL"/><Relationship Id="rId1" Type="http://schemas.openxmlformats.org/officeDocument/2006/relationships/tags" Target="../tags/tag17.xml"/><Relationship Id="rId2"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4" Type="http://schemas.openxmlformats.org/officeDocument/2006/relationships/tags" Target="../tags/tag22.xml"/><Relationship Id="rId5" Type="http://schemas.microsoft.com/office/2007/relationships/media" Target="../media/media3.wav"/><Relationship Id="rId6" Type="http://schemas.openxmlformats.org/officeDocument/2006/relationships/audio" Target="../media/media3.wav"/><Relationship Id="rId7" Type="http://schemas.openxmlformats.org/officeDocument/2006/relationships/slideLayout" Target="../slideLayouts/slideLayout8.xml"/><Relationship Id="rId8" Type="http://schemas.openxmlformats.org/officeDocument/2006/relationships/hyperlink" Target="https://www.ciep.fr/ressources/repertoire-masters-fle?field_niveau_value=0&amp;field_finalite_tid=All&amp;field_modalit__value=0" TargetMode="External"/><Relationship Id="rId9" Type="http://schemas.openxmlformats.org/officeDocument/2006/relationships/image" Target="NULL"/><Relationship Id="rId1" Type="http://schemas.openxmlformats.org/officeDocument/2006/relationships/tags" Target="../tags/tag19.xml"/><Relationship Id="rId2"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4" Type="http://schemas.microsoft.com/office/2007/relationships/media" Target="../media/media4.wav"/><Relationship Id="rId5" Type="http://schemas.openxmlformats.org/officeDocument/2006/relationships/audio" Target="../media/media4.wav"/><Relationship Id="rId6" Type="http://schemas.openxmlformats.org/officeDocument/2006/relationships/slideLayout" Target="../slideLayouts/slideLayout2.xml"/><Relationship Id="rId7" Type="http://schemas.openxmlformats.org/officeDocument/2006/relationships/image" Target="NULL"/><Relationship Id="rId1" Type="http://schemas.openxmlformats.org/officeDocument/2006/relationships/tags" Target="../tags/tag23.xml"/><Relationship Id="rId2"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484C3FC-C150-4A99-8F82-5399EA2F40DF}"/>
              </a:ext>
            </a:extLst>
          </p:cNvPr>
          <p:cNvSpPr>
            <a:spLocks noGrp="1"/>
          </p:cNvSpPr>
          <p:nvPr>
            <p:ph type="ctrTitle"/>
            <p:custDataLst>
              <p:tags r:id="rId1"/>
            </p:custDataLst>
          </p:nvPr>
        </p:nvSpPr>
        <p:spPr/>
        <p:txBody>
          <a:bodyPr/>
          <a:lstStyle/>
          <a:p>
            <a:r>
              <a:rPr lang="fr-FR" dirty="0"/>
              <a:t>Les masters en France</a:t>
            </a:r>
          </a:p>
        </p:txBody>
      </p:sp>
      <p:sp>
        <p:nvSpPr>
          <p:cNvPr id="3" name="Sous-titre 2">
            <a:extLst>
              <a:ext uri="{FF2B5EF4-FFF2-40B4-BE49-F238E27FC236}">
                <a16:creationId xmlns:a16="http://schemas.microsoft.com/office/drawing/2014/main" xmlns="" id="{9423ADD4-01DD-4E86-B685-916C2F00E2C4}"/>
              </a:ext>
            </a:extLst>
          </p:cNvPr>
          <p:cNvSpPr>
            <a:spLocks noGrp="1"/>
          </p:cNvSpPr>
          <p:nvPr>
            <p:ph type="subTitle" idx="1"/>
            <p:custDataLst>
              <p:tags r:id="rId2"/>
            </p:custDataLst>
          </p:nvPr>
        </p:nvSpPr>
        <p:spPr/>
        <p:txBody>
          <a:bodyPr/>
          <a:lstStyle/>
          <a:p>
            <a:r>
              <a:rPr lang="fr-FR" dirty="0"/>
              <a:t>Anne </a:t>
            </a:r>
            <a:r>
              <a:rPr lang="fr-FR" dirty="0" err="1" smtClean="0"/>
              <a:t>Vicainne</a:t>
            </a:r>
            <a:r>
              <a:rPr lang="fr-FR" dirty="0" smtClean="0"/>
              <a:t>– </a:t>
            </a:r>
            <a:r>
              <a:rPr lang="fr-FR" dirty="0"/>
              <a:t>Mélissa </a:t>
            </a:r>
            <a:r>
              <a:rPr lang="fr-FR" dirty="0" smtClean="0"/>
              <a:t>Lefèvre– </a:t>
            </a:r>
            <a:r>
              <a:rPr lang="fr-FR" dirty="0"/>
              <a:t>Mathilde </a:t>
            </a:r>
            <a:r>
              <a:rPr lang="fr-FR" smtClean="0"/>
              <a:t>Guzik</a:t>
            </a:r>
            <a:endParaRPr lang="fr-FR" dirty="0"/>
          </a:p>
          <a:p>
            <a:endParaRPr lang="fr-FR" dirty="0"/>
          </a:p>
        </p:txBody>
      </p:sp>
    </p:spTree>
    <p:extLst>
      <p:ext uri="{BB962C8B-B14F-4D97-AF65-F5344CB8AC3E}">
        <p14:creationId xmlns:p14="http://schemas.microsoft.com/office/powerpoint/2010/main" val="25255017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808EC8E-1A37-4369-817F-1FC20260831D}"/>
              </a:ext>
            </a:extLst>
          </p:cNvPr>
          <p:cNvSpPr>
            <a:spLocks noGrp="1"/>
          </p:cNvSpPr>
          <p:nvPr>
            <p:ph type="title"/>
            <p:custDataLst>
              <p:tags r:id="rId1"/>
            </p:custDataLst>
          </p:nvPr>
        </p:nvSpPr>
        <p:spPr/>
        <p:txBody>
          <a:bodyPr/>
          <a:lstStyle/>
          <a:p>
            <a:r>
              <a:rPr lang="fr-FR" dirty="0"/>
              <a:t>Ton entrée sur le territoire français </a:t>
            </a:r>
          </a:p>
        </p:txBody>
      </p:sp>
      <p:sp>
        <p:nvSpPr>
          <p:cNvPr id="3" name="Espace réservé du contenu 2">
            <a:extLst>
              <a:ext uri="{FF2B5EF4-FFF2-40B4-BE49-F238E27FC236}">
                <a16:creationId xmlns:a16="http://schemas.microsoft.com/office/drawing/2014/main" xmlns="" id="{9971489C-74B0-4D79-B70C-5A7C35600D9D}"/>
              </a:ext>
            </a:extLst>
          </p:cNvPr>
          <p:cNvSpPr>
            <a:spLocks noGrp="1"/>
          </p:cNvSpPr>
          <p:nvPr>
            <p:ph sz="half" idx="1"/>
            <p:custDataLst>
              <p:tags r:id="rId2"/>
            </p:custDataLst>
          </p:nvPr>
        </p:nvSpPr>
        <p:spPr/>
        <p:txBody>
          <a:bodyPr/>
          <a:lstStyle/>
          <a:p>
            <a:r>
              <a:rPr lang="fr-FR" dirty="0"/>
              <a:t>DNI Valide </a:t>
            </a:r>
          </a:p>
        </p:txBody>
      </p:sp>
      <p:sp>
        <p:nvSpPr>
          <p:cNvPr id="4" name="Espace réservé du contenu 3">
            <a:extLst>
              <a:ext uri="{FF2B5EF4-FFF2-40B4-BE49-F238E27FC236}">
                <a16:creationId xmlns:a16="http://schemas.microsoft.com/office/drawing/2014/main" xmlns="" id="{87730C03-2F2C-492D-B172-AAF789A624A3}"/>
              </a:ext>
            </a:extLst>
          </p:cNvPr>
          <p:cNvSpPr>
            <a:spLocks noGrp="1"/>
          </p:cNvSpPr>
          <p:nvPr>
            <p:ph sz="half" idx="2"/>
            <p:custDataLst>
              <p:tags r:id="rId3"/>
            </p:custDataLst>
          </p:nvPr>
        </p:nvSpPr>
        <p:spPr/>
        <p:txBody>
          <a:bodyPr/>
          <a:lstStyle/>
          <a:p>
            <a:r>
              <a:rPr lang="fr-FR" dirty="0"/>
              <a:t>Carte européenne de santé (</a:t>
            </a:r>
            <a:r>
              <a:rPr lang="fr-FR" dirty="0" err="1"/>
              <a:t>tarjeta</a:t>
            </a:r>
            <a:r>
              <a:rPr lang="fr-FR" dirty="0"/>
              <a:t> </a:t>
            </a:r>
            <a:r>
              <a:rPr lang="fr-FR" dirty="0" err="1"/>
              <a:t>sanitaria</a:t>
            </a:r>
            <a:r>
              <a:rPr lang="fr-FR" dirty="0"/>
              <a:t> </a:t>
            </a:r>
            <a:r>
              <a:rPr lang="fr-FR" dirty="0" err="1"/>
              <a:t>europea</a:t>
            </a:r>
            <a:r>
              <a:rPr lang="fr-FR" dirty="0"/>
              <a:t>)</a:t>
            </a:r>
          </a:p>
          <a:p>
            <a:pPr marL="0" indent="0">
              <a:buNone/>
            </a:pPr>
            <a:endParaRPr lang="fr-FR" dirty="0"/>
          </a:p>
        </p:txBody>
      </p:sp>
      <p:pic>
        <p:nvPicPr>
          <p:cNvPr id="5" name="Image 4">
            <a:extLst>
              <a:ext uri="{FF2B5EF4-FFF2-40B4-BE49-F238E27FC236}">
                <a16:creationId xmlns:a16="http://schemas.microsoft.com/office/drawing/2014/main" xmlns="" id="{26EF01D3-BDFC-4967-AD35-3DDF65DB9592}"/>
              </a:ext>
            </a:extLst>
          </p:cNvPr>
          <p:cNvPicPr>
            <a:picLocks noChangeAspect="1"/>
          </p:cNvPicPr>
          <p:nvPr>
            <p:custDataLst>
              <p:tags r:id="rId4"/>
            </p:custDataLst>
          </p:nvPr>
        </p:nvPicPr>
        <p:blipFill>
          <a:blip r:embed="rId9"/>
          <a:stretch>
            <a:fillRect/>
          </a:stretch>
        </p:blipFill>
        <p:spPr>
          <a:xfrm>
            <a:off x="7000875" y="3252787"/>
            <a:ext cx="3810000" cy="2409825"/>
          </a:xfrm>
          <a:prstGeom prst="rect">
            <a:avLst/>
          </a:prstGeom>
        </p:spPr>
      </p:pic>
      <p:pic>
        <p:nvPicPr>
          <p:cNvPr id="6" name="Image 5">
            <a:extLst>
              <a:ext uri="{FF2B5EF4-FFF2-40B4-BE49-F238E27FC236}">
                <a16:creationId xmlns:a16="http://schemas.microsoft.com/office/drawing/2014/main" xmlns="" id="{00D34166-1F3B-452E-A47A-36D0A11210E4}"/>
              </a:ext>
            </a:extLst>
          </p:cNvPr>
          <p:cNvPicPr>
            <a:picLocks noChangeAspect="1"/>
          </p:cNvPicPr>
          <p:nvPr>
            <p:custDataLst>
              <p:tags r:id="rId5"/>
            </p:custDataLst>
          </p:nvPr>
        </p:nvPicPr>
        <p:blipFill>
          <a:blip r:embed="rId9"/>
          <a:stretch>
            <a:fillRect/>
          </a:stretch>
        </p:blipFill>
        <p:spPr>
          <a:xfrm>
            <a:off x="1209286" y="2918139"/>
            <a:ext cx="4566461" cy="2949261"/>
          </a:xfrm>
          <a:prstGeom prst="rect">
            <a:avLst/>
          </a:prstGeom>
        </p:spPr>
      </p:pic>
      <p:pic>
        <p:nvPicPr>
          <p:cNvPr id="9" name="entrée en france">
            <a:hlinkClick r:id="" action="ppaction://media"/>
          </p:cNvPr>
          <p:cNvPicPr>
            <a:picLocks noRot="1" noChangeAspect="1"/>
          </p:cNvPicPr>
          <p:nvPr>
            <a:audioFile r:link="rId7"/>
            <p:extLst>
              <p:ext uri="{DAA4B4D4-6D71-4841-9C94-3DE7FCFB9230}">
                <p14:media xmlns:p14="http://schemas.microsoft.com/office/powerpoint/2010/main" r:embed="rId6"/>
              </p:ext>
            </p:extLst>
          </p:nvPr>
        </p:nvPicPr>
        <p:blipFill>
          <a:blip r:embed="rId9"/>
          <a:stretch>
            <a:fillRect/>
          </a:stretch>
        </p:blipFill>
        <p:spPr>
          <a:xfrm>
            <a:off x="10196946" y="581891"/>
            <a:ext cx="787400" cy="787400"/>
          </a:xfrm>
          <a:prstGeom prst="rect">
            <a:avLst/>
          </a:prstGeom>
        </p:spPr>
      </p:pic>
    </p:spTree>
    <p:extLst>
      <p:ext uri="{BB962C8B-B14F-4D97-AF65-F5344CB8AC3E}">
        <p14:creationId xmlns:p14="http://schemas.microsoft.com/office/powerpoint/2010/main" val="216248551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8788" fill="hold"/>
                                        <p:tgtEl>
                                          <p:spTgt spid="9"/>
                                        </p:tgtEl>
                                      </p:cBhvr>
                                    </p:cmd>
                                  </p:childTnLst>
                                </p:cTn>
                              </p:par>
                            </p:childTnLst>
                          </p:cTn>
                        </p:par>
                      </p:childTnLst>
                    </p:cTn>
                  </p:par>
                </p:childTnLst>
              </p:cTn>
              <p:nextCondLst>
                <p:cond evt="onClick" delay="0">
                  <p:tgtEl>
                    <p:spTgt spid="9"/>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C544D55-C22C-4496-B748-EE9FCB326E21}"/>
              </a:ext>
            </a:extLst>
          </p:cNvPr>
          <p:cNvSpPr>
            <a:spLocks noGrp="1"/>
          </p:cNvSpPr>
          <p:nvPr>
            <p:ph type="title"/>
            <p:custDataLst>
              <p:tags r:id="rId1"/>
            </p:custDataLst>
          </p:nvPr>
        </p:nvSpPr>
        <p:spPr/>
        <p:txBody>
          <a:bodyPr/>
          <a:lstStyle/>
          <a:p>
            <a:r>
              <a:rPr lang="fr-FR" dirty="0"/>
              <a:t>On peut aussi te demander des prérequis </a:t>
            </a:r>
          </a:p>
        </p:txBody>
      </p:sp>
      <p:sp>
        <p:nvSpPr>
          <p:cNvPr id="3" name="Espace réservé du texte 2">
            <a:extLst>
              <a:ext uri="{FF2B5EF4-FFF2-40B4-BE49-F238E27FC236}">
                <a16:creationId xmlns:a16="http://schemas.microsoft.com/office/drawing/2014/main" xmlns="" id="{53B84DFA-6F50-4201-A61E-B03D6CDF8136}"/>
              </a:ext>
            </a:extLst>
          </p:cNvPr>
          <p:cNvSpPr>
            <a:spLocks noGrp="1"/>
          </p:cNvSpPr>
          <p:nvPr>
            <p:ph type="body" idx="1"/>
            <p:custDataLst>
              <p:tags r:id="rId2"/>
            </p:custDataLst>
          </p:nvPr>
        </p:nvSpPr>
        <p:spPr/>
        <p:txBody>
          <a:bodyPr/>
          <a:lstStyle/>
          <a:p>
            <a:r>
              <a:rPr lang="fr-FR" dirty="0"/>
              <a:t>Avoir un niveau B2 ou C1 certifié en français </a:t>
            </a:r>
          </a:p>
        </p:txBody>
      </p:sp>
      <p:sp>
        <p:nvSpPr>
          <p:cNvPr id="4" name="Espace réservé du contenu 3">
            <a:extLst>
              <a:ext uri="{FF2B5EF4-FFF2-40B4-BE49-F238E27FC236}">
                <a16:creationId xmlns:a16="http://schemas.microsoft.com/office/drawing/2014/main" xmlns="" id="{0B810174-C5D0-445C-BF06-9F107A0DBDD2}"/>
              </a:ext>
            </a:extLst>
          </p:cNvPr>
          <p:cNvSpPr>
            <a:spLocks noGrp="1"/>
          </p:cNvSpPr>
          <p:nvPr>
            <p:ph sz="half" idx="2"/>
            <p:custDataLst>
              <p:tags r:id="rId3"/>
            </p:custDataLst>
          </p:nvPr>
        </p:nvSpPr>
        <p:spPr/>
        <p:txBody>
          <a:bodyPr/>
          <a:lstStyle/>
          <a:p>
            <a:r>
              <a:rPr lang="fr-FR" dirty="0"/>
              <a:t>Passer les certifications est important pour faire valoir ton niveau de langue dans un autre pays, par exemple le DALF. </a:t>
            </a:r>
          </a:p>
        </p:txBody>
      </p:sp>
      <p:sp>
        <p:nvSpPr>
          <p:cNvPr id="5" name="Espace réservé du texte 4">
            <a:extLst>
              <a:ext uri="{FF2B5EF4-FFF2-40B4-BE49-F238E27FC236}">
                <a16:creationId xmlns:a16="http://schemas.microsoft.com/office/drawing/2014/main" xmlns="" id="{82AFA4D3-192E-499F-BD2E-190AA4E6C2CF}"/>
              </a:ext>
            </a:extLst>
          </p:cNvPr>
          <p:cNvSpPr>
            <a:spLocks noGrp="1"/>
          </p:cNvSpPr>
          <p:nvPr>
            <p:ph type="body" sz="quarter" idx="3"/>
            <p:custDataLst>
              <p:tags r:id="rId4"/>
            </p:custDataLst>
          </p:nvPr>
        </p:nvSpPr>
        <p:spPr/>
        <p:txBody>
          <a:bodyPr/>
          <a:lstStyle/>
          <a:p>
            <a:r>
              <a:rPr lang="fr-FR" dirty="0"/>
              <a:t>Bac +3 attesté</a:t>
            </a:r>
          </a:p>
        </p:txBody>
      </p:sp>
      <p:sp>
        <p:nvSpPr>
          <p:cNvPr id="6" name="Espace réservé du contenu 5">
            <a:extLst>
              <a:ext uri="{FF2B5EF4-FFF2-40B4-BE49-F238E27FC236}">
                <a16:creationId xmlns:a16="http://schemas.microsoft.com/office/drawing/2014/main" xmlns="" id="{EE9A6179-E1BA-4173-84E4-44538A5DBB04}"/>
              </a:ext>
            </a:extLst>
          </p:cNvPr>
          <p:cNvSpPr>
            <a:spLocks noGrp="1"/>
          </p:cNvSpPr>
          <p:nvPr>
            <p:ph sz="quarter" idx="4"/>
            <p:custDataLst>
              <p:tags r:id="rId5"/>
            </p:custDataLst>
          </p:nvPr>
        </p:nvSpPr>
        <p:spPr/>
        <p:txBody>
          <a:bodyPr/>
          <a:lstStyle/>
          <a:p>
            <a:r>
              <a:rPr lang="fr-FR" dirty="0"/>
              <a:t>Pour cela tu peux présenter tes relevés de notes de tes trois premières années de </a:t>
            </a:r>
            <a:r>
              <a:rPr lang="fr-FR" dirty="0" err="1"/>
              <a:t>grado</a:t>
            </a:r>
            <a:r>
              <a:rPr lang="fr-FR" dirty="0"/>
              <a:t>. </a:t>
            </a:r>
          </a:p>
        </p:txBody>
      </p:sp>
      <p:pic>
        <p:nvPicPr>
          <p:cNvPr id="7" name="Nouvel-enregistrement-15.mp3">
            <a:hlinkClick r:id="" action="ppaction://media"/>
          </p:cNvPr>
          <p:cNvPicPr>
            <a:picLocks noRot="1" noChangeAspect="1"/>
          </p:cNvPicPr>
          <p:nvPr>
            <a:audioFile r:link="rId7"/>
            <p:extLst>
              <p:ext uri="{DAA4B4D4-6D71-4841-9C94-3DE7FCFB9230}">
                <p14:media xmlns:p14="http://schemas.microsoft.com/office/powerpoint/2010/main" r:link="rId6"/>
              </p:ext>
            </p:extLst>
          </p:nvPr>
        </p:nvPicPr>
        <p:blipFill>
          <a:blip r:embed="rId9"/>
          <a:stretch>
            <a:fillRect/>
          </a:stretch>
        </p:blipFill>
        <p:spPr>
          <a:xfrm>
            <a:off x="5754253" y="5267035"/>
            <a:ext cx="755073" cy="755073"/>
          </a:xfrm>
          <a:prstGeom prst="rect">
            <a:avLst/>
          </a:prstGeom>
        </p:spPr>
      </p:pic>
    </p:spTree>
    <p:extLst>
      <p:ext uri="{BB962C8B-B14F-4D97-AF65-F5344CB8AC3E}">
        <p14:creationId xmlns:p14="http://schemas.microsoft.com/office/powerpoint/2010/main" val="153414833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6968"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B7D635B-9D02-4DE5-9251-39C4872B31C5}"/>
              </a:ext>
            </a:extLst>
          </p:cNvPr>
          <p:cNvSpPr>
            <a:spLocks noGrp="1"/>
          </p:cNvSpPr>
          <p:nvPr>
            <p:ph type="title"/>
            <p:custDataLst>
              <p:tags r:id="rId1"/>
            </p:custDataLst>
          </p:nvPr>
        </p:nvSpPr>
        <p:spPr/>
        <p:txBody>
          <a:bodyPr/>
          <a:lstStyle/>
          <a:p>
            <a:r>
              <a:rPr lang="fr-FR" dirty="0"/>
              <a:t>L’inscription et la bourse</a:t>
            </a:r>
          </a:p>
        </p:txBody>
      </p:sp>
      <p:sp>
        <p:nvSpPr>
          <p:cNvPr id="3" name="Espace réservé du contenu 2">
            <a:extLst>
              <a:ext uri="{FF2B5EF4-FFF2-40B4-BE49-F238E27FC236}">
                <a16:creationId xmlns:a16="http://schemas.microsoft.com/office/drawing/2014/main" xmlns="" id="{00819D28-0AA8-4919-A675-3545484D8F7B}"/>
              </a:ext>
            </a:extLst>
          </p:cNvPr>
          <p:cNvSpPr>
            <a:spLocks noGrp="1"/>
          </p:cNvSpPr>
          <p:nvPr>
            <p:ph sz="half" idx="1"/>
            <p:custDataLst>
              <p:tags r:id="rId2"/>
            </p:custDataLst>
          </p:nvPr>
        </p:nvSpPr>
        <p:spPr/>
        <p:txBody>
          <a:bodyPr/>
          <a:lstStyle/>
          <a:p>
            <a:r>
              <a:rPr lang="fr-FR" dirty="0"/>
              <a:t>Pour t’inscrire on te demandera un </a:t>
            </a:r>
            <a:r>
              <a:rPr lang="fr-FR" b="1" dirty="0"/>
              <a:t>CV</a:t>
            </a:r>
            <a:r>
              <a:rPr lang="fr-FR" dirty="0"/>
              <a:t>, une </a:t>
            </a:r>
            <a:r>
              <a:rPr lang="fr-FR" b="1" dirty="0"/>
              <a:t>lettre de motivation </a:t>
            </a:r>
            <a:r>
              <a:rPr lang="fr-FR" dirty="0"/>
              <a:t>et tes </a:t>
            </a:r>
            <a:r>
              <a:rPr lang="fr-FR" b="1" dirty="0"/>
              <a:t>relevés de notes</a:t>
            </a:r>
            <a:r>
              <a:rPr lang="fr-FR" dirty="0"/>
              <a:t>. En effet en France pour accéder à un master on </a:t>
            </a:r>
            <a:r>
              <a:rPr lang="fr-FR" b="1" dirty="0"/>
              <a:t>postule</a:t>
            </a:r>
            <a:r>
              <a:rPr lang="fr-FR" dirty="0"/>
              <a:t> avant, puis si l’on est </a:t>
            </a:r>
            <a:r>
              <a:rPr lang="fr-FR" b="1" dirty="0"/>
              <a:t>sélectionné</a:t>
            </a:r>
            <a:r>
              <a:rPr lang="fr-FR" dirty="0"/>
              <a:t> on peut procéder à l’inscription (généralement en ligne).</a:t>
            </a:r>
          </a:p>
        </p:txBody>
      </p:sp>
      <p:sp>
        <p:nvSpPr>
          <p:cNvPr id="4" name="Espace réservé du contenu 3">
            <a:extLst>
              <a:ext uri="{FF2B5EF4-FFF2-40B4-BE49-F238E27FC236}">
                <a16:creationId xmlns:a16="http://schemas.microsoft.com/office/drawing/2014/main" xmlns="" id="{3F4A329C-7823-4F87-93C9-0481D6250D36}"/>
              </a:ext>
            </a:extLst>
          </p:cNvPr>
          <p:cNvSpPr>
            <a:spLocks noGrp="1"/>
          </p:cNvSpPr>
          <p:nvPr>
            <p:ph sz="half" idx="2"/>
            <p:custDataLst>
              <p:tags r:id="rId3"/>
            </p:custDataLst>
          </p:nvPr>
        </p:nvSpPr>
        <p:spPr/>
        <p:txBody>
          <a:bodyPr/>
          <a:lstStyle/>
          <a:p>
            <a:r>
              <a:rPr lang="fr-FR" dirty="0"/>
              <a:t>Il est possible que l’on te fasse passer un </a:t>
            </a:r>
            <a:r>
              <a:rPr lang="fr-FR" b="1" dirty="0"/>
              <a:t>entretien</a:t>
            </a:r>
            <a:r>
              <a:rPr lang="fr-FR" dirty="0"/>
              <a:t>, où qu’il y ait même un </a:t>
            </a:r>
            <a:r>
              <a:rPr lang="fr-FR" b="1" dirty="0"/>
              <a:t>concours</a:t>
            </a:r>
            <a:r>
              <a:rPr lang="fr-FR" dirty="0"/>
              <a:t> </a:t>
            </a:r>
            <a:r>
              <a:rPr lang="fr-FR" b="1" dirty="0"/>
              <a:t>d’entrée</a:t>
            </a:r>
            <a:r>
              <a:rPr lang="fr-FR" dirty="0"/>
              <a:t>. Pour savoir s’il y en a, il faut te </a:t>
            </a:r>
            <a:r>
              <a:rPr lang="fr-FR" b="1" dirty="0"/>
              <a:t>renseigner</a:t>
            </a:r>
            <a:r>
              <a:rPr lang="fr-FR" dirty="0"/>
              <a:t> avant, en envoyant un mail ou en appelant le secrétariat de la formation qui t’intéresse. </a:t>
            </a:r>
          </a:p>
        </p:txBody>
      </p:sp>
      <p:pic>
        <p:nvPicPr>
          <p:cNvPr id="6" name="Nouvel-enregistrement-16.mp3">
            <a:hlinkClick r:id="" action="ppaction://media"/>
          </p:cNvPr>
          <p:cNvPicPr>
            <a:picLocks noRot="1" noChangeAspect="1"/>
          </p:cNvPicPr>
          <p:nvPr>
            <a:audioFile r:link="rId5"/>
            <p:extLst>
              <p:ext uri="{DAA4B4D4-6D71-4841-9C94-3DE7FCFB9230}">
                <p14:media xmlns:p14="http://schemas.microsoft.com/office/powerpoint/2010/main" r:link="rId4"/>
              </p:ext>
            </p:extLst>
          </p:nvPr>
        </p:nvPicPr>
        <p:blipFill>
          <a:blip r:embed="rId7"/>
          <a:stretch>
            <a:fillRect/>
          </a:stretch>
        </p:blipFill>
        <p:spPr>
          <a:xfrm>
            <a:off x="5846618" y="4879109"/>
            <a:ext cx="792018" cy="792018"/>
          </a:xfrm>
          <a:prstGeom prst="rect">
            <a:avLst/>
          </a:prstGeom>
        </p:spPr>
      </p:pic>
    </p:spTree>
    <p:extLst>
      <p:ext uri="{BB962C8B-B14F-4D97-AF65-F5344CB8AC3E}">
        <p14:creationId xmlns:p14="http://schemas.microsoft.com/office/powerpoint/2010/main" val="140692661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54349"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D8555A2-1F9E-4683-9B4D-9D08223EA2F6}"/>
              </a:ext>
            </a:extLst>
          </p:cNvPr>
          <p:cNvSpPr>
            <a:spLocks noGrp="1"/>
          </p:cNvSpPr>
          <p:nvPr>
            <p:ph type="title"/>
            <p:custDataLst>
              <p:tags r:id="rId1"/>
            </p:custDataLst>
          </p:nvPr>
        </p:nvSpPr>
        <p:spPr>
          <a:xfrm>
            <a:off x="1016485" y="2261480"/>
            <a:ext cx="9612971" cy="2852737"/>
          </a:xfrm>
        </p:spPr>
        <p:txBody>
          <a:bodyPr>
            <a:normAutofit fontScale="90000"/>
          </a:bodyPr>
          <a:lstStyle/>
          <a:p>
            <a:r>
              <a:rPr lang="fr-FR" dirty="0"/>
              <a:t>Quelques masters possibles avec ta formation</a:t>
            </a:r>
          </a:p>
        </p:txBody>
      </p:sp>
    </p:spTree>
    <p:extLst>
      <p:ext uri="{BB962C8B-B14F-4D97-AF65-F5344CB8AC3E}">
        <p14:creationId xmlns:p14="http://schemas.microsoft.com/office/powerpoint/2010/main" val="361937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6CAB7AA-EE6F-4591-A7A4-35C83B53A41E}"/>
              </a:ext>
            </a:extLst>
          </p:cNvPr>
          <p:cNvSpPr>
            <a:spLocks noGrp="1"/>
          </p:cNvSpPr>
          <p:nvPr>
            <p:ph type="title"/>
            <p:custDataLst>
              <p:tags r:id="rId1"/>
            </p:custDataLst>
          </p:nvPr>
        </p:nvSpPr>
        <p:spPr/>
        <p:txBody>
          <a:bodyPr/>
          <a:lstStyle/>
          <a:p>
            <a:r>
              <a:rPr lang="fr-FR" dirty="0"/>
              <a:t>Le Master FLE-FOS-FLS – Université d’Artois</a:t>
            </a:r>
          </a:p>
        </p:txBody>
      </p:sp>
      <p:sp>
        <p:nvSpPr>
          <p:cNvPr id="3" name="Espace réservé du contenu 2">
            <a:extLst>
              <a:ext uri="{FF2B5EF4-FFF2-40B4-BE49-F238E27FC236}">
                <a16:creationId xmlns:a16="http://schemas.microsoft.com/office/drawing/2014/main" xmlns="" id="{9B0834AA-88C7-4AD1-B96A-4BFD2A2774CA}"/>
              </a:ext>
            </a:extLst>
          </p:cNvPr>
          <p:cNvSpPr>
            <a:spLocks noGrp="1"/>
          </p:cNvSpPr>
          <p:nvPr>
            <p:ph idx="1"/>
            <p:custDataLst>
              <p:tags r:id="rId2"/>
            </p:custDataLst>
          </p:nvPr>
        </p:nvSpPr>
        <p:spPr/>
        <p:txBody>
          <a:bodyPr>
            <a:normAutofit/>
          </a:bodyPr>
          <a:lstStyle/>
          <a:p>
            <a:pPr>
              <a:buFont typeface="Wingdings" panose="05000000000000000000" pitchFamily="2" charset="2"/>
              <a:buChar char="§"/>
            </a:pPr>
            <a:r>
              <a:rPr lang="fr-FR" dirty="0"/>
              <a:t>Ce master propose de voir plusieurs disciplines du français Langue étrangères étalées sur deux ans.</a:t>
            </a:r>
          </a:p>
          <a:p>
            <a:pPr>
              <a:buFont typeface="Wingdings" panose="05000000000000000000" pitchFamily="2" charset="2"/>
              <a:buChar char="§"/>
            </a:pPr>
            <a:r>
              <a:rPr lang="fr-FR" dirty="0"/>
              <a:t>Le Français Langue étrangère regroupe plusieurs sous-disciplines comme le Français Langue Seconde, le français Langue Seconde Scolaire (FLSCO), le Français sur Objectif spécifique (comme en entreprise ou en tourisme), etc. C’est ce que nous étudions pendant deux ans (la théorie),mais que nous mettons en pratique aussi en faisant des stages obligatoires en M1 et M2 (entre 1 mois et 6 mois selon l’année d’étude). </a:t>
            </a:r>
            <a:r>
              <a:rPr lang="fr-FR" dirty="0">
                <a:hlinkClick r:id="rId6"/>
              </a:rPr>
              <a:t>http://lettres.univ-artois.fr/master/francais-langue-etrangere-a-distance</a:t>
            </a:r>
            <a:r>
              <a:rPr lang="fr-FR" dirty="0"/>
              <a:t> </a:t>
            </a:r>
          </a:p>
          <a:p>
            <a:pPr>
              <a:buFont typeface="Wingdings" panose="05000000000000000000" pitchFamily="2" charset="2"/>
              <a:buChar char="§"/>
            </a:pPr>
            <a:r>
              <a:rPr lang="fr-FR" dirty="0"/>
              <a:t>C’est celui que nous faisons toutes les trois, tu peux donc nous poser des questions par mail si tu le souhaites. </a:t>
            </a:r>
          </a:p>
          <a:p>
            <a:endParaRPr lang="fr-FR" dirty="0"/>
          </a:p>
        </p:txBody>
      </p:sp>
      <p:pic>
        <p:nvPicPr>
          <p:cNvPr id="4" name="Son 1">
            <a:hlinkClick r:id="" action="ppaction://media"/>
          </p:cNvPr>
          <p:cNvPicPr>
            <a:picLocks noRot="1" noChangeAspect="1"/>
          </p:cNvPicPr>
          <p:nvPr>
            <a:audioFile r:link="rId4"/>
            <p:extLst>
              <p:ext uri="{DAA4B4D4-6D71-4841-9C94-3DE7FCFB9230}">
                <p14:media xmlns:p14="http://schemas.microsoft.com/office/powerpoint/2010/main" r:embed="rId3"/>
              </p:ext>
            </p:extLst>
          </p:nvPr>
        </p:nvPicPr>
        <p:blipFill>
          <a:blip r:embed="rId7"/>
          <a:stretch>
            <a:fillRect/>
          </a:stretch>
        </p:blipFill>
        <p:spPr>
          <a:xfrm>
            <a:off x="5758103" y="6084469"/>
            <a:ext cx="478795" cy="478795"/>
          </a:xfrm>
          <a:prstGeom prst="rect">
            <a:avLst/>
          </a:prstGeom>
        </p:spPr>
      </p:pic>
    </p:spTree>
    <p:extLst>
      <p:ext uri="{BB962C8B-B14F-4D97-AF65-F5344CB8AC3E}">
        <p14:creationId xmlns:p14="http://schemas.microsoft.com/office/powerpoint/2010/main" val="27418840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5679"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710F4F2-785F-48C2-8459-DFF1126E3AE7}"/>
              </a:ext>
            </a:extLst>
          </p:cNvPr>
          <p:cNvSpPr>
            <a:spLocks noGrp="1"/>
          </p:cNvSpPr>
          <p:nvPr>
            <p:ph type="title"/>
            <p:custDataLst>
              <p:tags r:id="rId1"/>
            </p:custDataLst>
          </p:nvPr>
        </p:nvSpPr>
        <p:spPr>
          <a:xfrm>
            <a:off x="723900" y="161925"/>
            <a:ext cx="3855720" cy="3076575"/>
          </a:xfrm>
        </p:spPr>
        <p:txBody>
          <a:bodyPr/>
          <a:lstStyle/>
          <a:p>
            <a:r>
              <a:rPr lang="fr-FR" dirty="0"/>
              <a:t>Un tableau avec des masters possible</a:t>
            </a:r>
          </a:p>
        </p:txBody>
      </p:sp>
      <p:graphicFrame>
        <p:nvGraphicFramePr>
          <p:cNvPr id="5" name="Espace réservé du contenu 4">
            <a:extLst>
              <a:ext uri="{FF2B5EF4-FFF2-40B4-BE49-F238E27FC236}">
                <a16:creationId xmlns:a16="http://schemas.microsoft.com/office/drawing/2014/main" xmlns="" id="{73626622-0EE7-4E6A-84CD-E5C8B1D99FE4}"/>
              </a:ext>
            </a:extLst>
          </p:cNvPr>
          <p:cNvGraphicFramePr>
            <a:graphicFrameLocks noGrp="1"/>
          </p:cNvGraphicFramePr>
          <p:nvPr>
            <p:ph idx="1"/>
            <p:custDataLst>
              <p:tags r:id="rId2"/>
            </p:custDataLst>
            <p:extLst>
              <p:ext uri="{D42A27DB-BD31-4B8C-83A1-F6EECF244321}">
                <p14:modId xmlns:p14="http://schemas.microsoft.com/office/powerpoint/2010/main" val="2322483119"/>
              </p:ext>
            </p:extLst>
          </p:nvPr>
        </p:nvGraphicFramePr>
        <p:xfrm>
          <a:off x="5762625" y="161925"/>
          <a:ext cx="6229350" cy="6591299"/>
        </p:xfrm>
        <a:graphic>
          <a:graphicData uri="http://schemas.openxmlformats.org/drawingml/2006/table">
            <a:tbl>
              <a:tblPr/>
              <a:tblGrid>
                <a:gridCol w="2066015">
                  <a:extLst>
                    <a:ext uri="{9D8B030D-6E8A-4147-A177-3AD203B41FA5}">
                      <a16:colId xmlns:a16="http://schemas.microsoft.com/office/drawing/2014/main" xmlns="" val="1949756120"/>
                    </a:ext>
                  </a:extLst>
                </a:gridCol>
                <a:gridCol w="2013844">
                  <a:extLst>
                    <a:ext uri="{9D8B030D-6E8A-4147-A177-3AD203B41FA5}">
                      <a16:colId xmlns:a16="http://schemas.microsoft.com/office/drawing/2014/main" xmlns="" val="248561287"/>
                    </a:ext>
                  </a:extLst>
                </a:gridCol>
                <a:gridCol w="2149491">
                  <a:extLst>
                    <a:ext uri="{9D8B030D-6E8A-4147-A177-3AD203B41FA5}">
                      <a16:colId xmlns:a16="http://schemas.microsoft.com/office/drawing/2014/main" xmlns="" val="2012211706"/>
                    </a:ext>
                  </a:extLst>
                </a:gridCol>
              </a:tblGrid>
              <a:tr h="605479">
                <a:tc>
                  <a:txBody>
                    <a:bodyPr/>
                    <a:lstStyle/>
                    <a:p>
                      <a:pPr rtl="0" fontAlgn="t">
                        <a:spcBef>
                          <a:spcPts val="1200"/>
                        </a:spcBef>
                        <a:spcAft>
                          <a:spcPts val="0"/>
                        </a:spcAft>
                      </a:pPr>
                      <a:r>
                        <a:rPr lang="fr-FR" sz="1200" b="1" i="0" u="none" strike="noStrike" dirty="0">
                          <a:solidFill>
                            <a:srgbClr val="FFFFFF"/>
                          </a:solidFill>
                          <a:effectLst/>
                          <a:latin typeface="Arial" panose="020B0604020202020204" pitchFamily="34" charset="0"/>
                        </a:rPr>
                        <a:t>Lettres et éditions</a:t>
                      </a:r>
                      <a:endParaRPr lang="fr-FR" sz="2000" dirty="0">
                        <a:effectLst/>
                      </a:endParaRPr>
                    </a:p>
                  </a:txBody>
                  <a:tcPr marL="63500" marR="63500" marT="63500" marB="63500">
                    <a:lnL w="12687" cap="flat" cmpd="sng" algn="ctr">
                      <a:solidFill>
                        <a:srgbClr val="9BBB59"/>
                      </a:solidFill>
                      <a:prstDash val="solid"/>
                      <a:round/>
                      <a:headEnd type="none" w="med" len="med"/>
                      <a:tailEnd type="none" w="med" len="med"/>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solidFill>
                      <a:srgbClr val="9BBB59"/>
                    </a:solidFill>
                  </a:tcPr>
                </a:tc>
                <a:tc>
                  <a:txBody>
                    <a:bodyPr/>
                    <a:lstStyle/>
                    <a:p>
                      <a:pPr rtl="0" fontAlgn="t">
                        <a:spcBef>
                          <a:spcPts val="1200"/>
                        </a:spcBef>
                        <a:spcAft>
                          <a:spcPts val="0"/>
                        </a:spcAft>
                      </a:pPr>
                      <a:r>
                        <a:rPr lang="fr-FR" sz="1100" b="1" i="0" u="none" strike="noStrike">
                          <a:solidFill>
                            <a:srgbClr val="FFFFFF"/>
                          </a:solidFill>
                          <a:effectLst/>
                          <a:latin typeface="Arial" panose="020B0604020202020204" pitchFamily="34" charset="0"/>
                        </a:rPr>
                        <a:t>Tourisme</a:t>
                      </a:r>
                      <a:endParaRPr lang="fr-FR">
                        <a:effectLst/>
                      </a:endParaRPr>
                    </a:p>
                  </a:txBody>
                  <a:tcPr marL="63500" marR="63500" marT="63500" marB="63500">
                    <a:lnL>
                      <a:noFill/>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solidFill>
                      <a:srgbClr val="9BBB59"/>
                    </a:solidFill>
                  </a:tcPr>
                </a:tc>
                <a:tc>
                  <a:txBody>
                    <a:bodyPr/>
                    <a:lstStyle/>
                    <a:p>
                      <a:pPr rtl="0" fontAlgn="t">
                        <a:spcBef>
                          <a:spcPts val="1200"/>
                        </a:spcBef>
                        <a:spcAft>
                          <a:spcPts val="0"/>
                        </a:spcAft>
                      </a:pPr>
                      <a:r>
                        <a:rPr lang="fr-FR" sz="1100" b="1" i="0" u="none" strike="noStrike">
                          <a:solidFill>
                            <a:srgbClr val="FFFFFF"/>
                          </a:solidFill>
                          <a:effectLst/>
                          <a:latin typeface="Arial" panose="020B0604020202020204" pitchFamily="34" charset="0"/>
                        </a:rPr>
                        <a:t>Traduction et interprétariat</a:t>
                      </a:r>
                      <a:endParaRPr lang="fr-FR">
                        <a:effectLst/>
                      </a:endParaRPr>
                    </a:p>
                  </a:txBody>
                  <a:tcPr marL="63500" marR="63500" marT="63500" marB="63500">
                    <a:lnL>
                      <a:noFill/>
                    </a:lnL>
                    <a:lnR w="12687" cap="flat" cmpd="sng" algn="ctr">
                      <a:solidFill>
                        <a:srgbClr val="9BBB59"/>
                      </a:solidFill>
                      <a:prstDash val="solid"/>
                      <a:round/>
                      <a:headEnd type="none" w="med" len="med"/>
                      <a:tailEnd type="none" w="med" len="med"/>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solidFill>
                      <a:srgbClr val="9BBB59"/>
                    </a:solidFill>
                  </a:tcPr>
                </a:tc>
                <a:extLst>
                  <a:ext uri="{0D108BD9-81ED-4DB2-BD59-A6C34878D82A}">
                    <a16:rowId xmlns:a16="http://schemas.microsoft.com/office/drawing/2014/main" xmlns="" val="3572279730"/>
                  </a:ext>
                </a:extLst>
              </a:tr>
              <a:tr h="1854128">
                <a:tc>
                  <a:txBody>
                    <a:bodyPr/>
                    <a:lstStyle/>
                    <a:p>
                      <a:pPr rtl="0" fontAlgn="t">
                        <a:spcBef>
                          <a:spcPts val="1200"/>
                        </a:spcBef>
                        <a:spcAft>
                          <a:spcPts val="0"/>
                        </a:spcAft>
                      </a:pPr>
                      <a:r>
                        <a:rPr lang="fr-FR" sz="1800" b="1" i="0" u="none" strike="noStrike" dirty="0">
                          <a:solidFill>
                            <a:srgbClr val="000000"/>
                          </a:solidFill>
                          <a:effectLst/>
                          <a:latin typeface="Bahnschrift SemiBold" panose="020B0502040204020203" pitchFamily="34" charset="0"/>
                        </a:rPr>
                        <a:t>Brest – Master FLE</a:t>
                      </a:r>
                      <a:endParaRPr lang="fr-FR" sz="3200" dirty="0">
                        <a:effectLst/>
                        <a:latin typeface="Bahnschrift SemiBold" panose="020B0502040204020203" pitchFamily="34" charset="0"/>
                      </a:endParaRPr>
                    </a:p>
                  </a:txBody>
                  <a:tcPr marL="63500" marR="63500" marT="63500" marB="63500">
                    <a:lnL w="12687" cap="flat" cmpd="sng" algn="ctr">
                      <a:solidFill>
                        <a:srgbClr val="9BBB59"/>
                      </a:solidFill>
                      <a:prstDash val="solid"/>
                      <a:round/>
                      <a:headEnd type="none" w="med" len="med"/>
                      <a:tailEnd type="none" w="med" len="med"/>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t">
                        <a:spcBef>
                          <a:spcPts val="1200"/>
                        </a:spcBef>
                        <a:spcAft>
                          <a:spcPts val="0"/>
                        </a:spcAft>
                      </a:pPr>
                      <a:r>
                        <a:rPr lang="fr-FR" sz="1600" b="1" i="0" u="none" strike="noStrike" dirty="0">
                          <a:solidFill>
                            <a:srgbClr val="000000"/>
                          </a:solidFill>
                          <a:effectLst/>
                          <a:latin typeface="Bahnschrift SemiBold" panose="020B0502040204020203" pitchFamily="34" charset="0"/>
                        </a:rPr>
                        <a:t>Université Polytechnique des Hauts-de-France : Master études culturelles - Culture et patrimoine</a:t>
                      </a:r>
                      <a:endParaRPr lang="fr-FR" sz="2800" dirty="0">
                        <a:effectLst/>
                        <a:latin typeface="Bahnschrift SemiBold" panose="020B0502040204020203" pitchFamily="34" charset="0"/>
                      </a:endParaRPr>
                    </a:p>
                  </a:txBody>
                  <a:tcPr marL="63500" marR="63500" marT="63500" marB="63500">
                    <a:lnL>
                      <a:noFill/>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t">
                        <a:spcBef>
                          <a:spcPts val="1200"/>
                        </a:spcBef>
                        <a:spcAft>
                          <a:spcPts val="0"/>
                        </a:spcAft>
                      </a:pPr>
                      <a:r>
                        <a:rPr lang="fr-FR" sz="1600" b="1" i="0" u="none" strike="noStrike">
                          <a:solidFill>
                            <a:srgbClr val="000000"/>
                          </a:solidFill>
                          <a:effectLst/>
                          <a:latin typeface="Bahnschrift SemiBold" panose="020B0502040204020203" pitchFamily="34" charset="0"/>
                        </a:rPr>
                        <a:t>Université Polytechnique des Hauts-de-France : Master Arts, Lettres et Civilisations : traductologie</a:t>
                      </a:r>
                      <a:r>
                        <a:rPr lang="fr-FR" sz="1600" b="0" i="0" u="none" strike="noStrike">
                          <a:solidFill>
                            <a:srgbClr val="000000"/>
                          </a:solidFill>
                          <a:effectLst/>
                          <a:latin typeface="Bahnschrift SemiBold" panose="020B0502040204020203" pitchFamily="34" charset="0"/>
                        </a:rPr>
                        <a:t> </a:t>
                      </a:r>
                      <a:endParaRPr lang="fr-FR" sz="2800">
                        <a:effectLst/>
                        <a:latin typeface="Bahnschrift SemiBold" panose="020B0502040204020203" pitchFamily="34" charset="0"/>
                      </a:endParaRPr>
                    </a:p>
                  </a:txBody>
                  <a:tcPr marL="63500" marR="63500" marT="63500" marB="63500">
                    <a:lnL>
                      <a:noFill/>
                    </a:lnL>
                    <a:lnR w="12687" cap="flat" cmpd="sng" algn="ctr">
                      <a:solidFill>
                        <a:srgbClr val="9BBB59"/>
                      </a:solidFill>
                      <a:prstDash val="solid"/>
                      <a:round/>
                      <a:headEnd type="none" w="med" len="med"/>
                      <a:tailEnd type="none" w="med" len="med"/>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extLst>
                  <a:ext uri="{0D108BD9-81ED-4DB2-BD59-A6C34878D82A}">
                    <a16:rowId xmlns:a16="http://schemas.microsoft.com/office/drawing/2014/main" xmlns="" val="2068869117"/>
                  </a:ext>
                </a:extLst>
              </a:tr>
              <a:tr h="1642412">
                <a:tc>
                  <a:txBody>
                    <a:bodyPr/>
                    <a:lstStyle/>
                    <a:p>
                      <a:pPr rtl="0" fontAlgn="t">
                        <a:spcBef>
                          <a:spcPts val="1200"/>
                        </a:spcBef>
                        <a:spcAft>
                          <a:spcPts val="0"/>
                        </a:spcAft>
                      </a:pPr>
                      <a:r>
                        <a:rPr lang="fr-FR" sz="1600" b="1" i="0" u="none" strike="noStrike">
                          <a:solidFill>
                            <a:srgbClr val="000000"/>
                          </a:solidFill>
                          <a:effectLst/>
                          <a:latin typeface="Bahnschrift SemiBold" panose="020B0502040204020203" pitchFamily="34" charset="0"/>
                        </a:rPr>
                        <a:t>Clermont Auvergne – Linguistique, didactique des langues et cultures en FLE et FLS</a:t>
                      </a:r>
                      <a:endParaRPr lang="fr-FR" sz="2800">
                        <a:effectLst/>
                        <a:latin typeface="Bahnschrift SemiBold" panose="020B0502040204020203" pitchFamily="34" charset="0"/>
                      </a:endParaRPr>
                    </a:p>
                  </a:txBody>
                  <a:tcPr marL="63500" marR="63500" marT="63500" marB="63500">
                    <a:lnL w="12687" cap="flat" cmpd="sng" algn="ctr">
                      <a:solidFill>
                        <a:srgbClr val="9BBB59"/>
                      </a:solidFill>
                      <a:prstDash val="solid"/>
                      <a:round/>
                      <a:headEnd type="none" w="med" len="med"/>
                      <a:tailEnd type="none" w="med" len="med"/>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base">
                        <a:spcBef>
                          <a:spcPts val="1200"/>
                        </a:spcBef>
                        <a:spcAft>
                          <a:spcPts val="0"/>
                        </a:spcAft>
                      </a:pPr>
                      <a:r>
                        <a:rPr lang="fr-FR" sz="1600" b="1" i="0" u="none" strike="noStrike">
                          <a:solidFill>
                            <a:srgbClr val="000000"/>
                          </a:solidFill>
                          <a:effectLst/>
                          <a:latin typeface="Bahnschrift SemiBold" panose="020B0502040204020203" pitchFamily="34" charset="0"/>
                        </a:rPr>
                        <a:t>Université de Lille : Master LEA parcours Management de projets touristiques </a:t>
                      </a:r>
                      <a:endParaRPr lang="fr-FR" sz="1600" b="0" i="0" u="none" strike="noStrike">
                        <a:solidFill>
                          <a:srgbClr val="000000"/>
                        </a:solidFill>
                        <a:effectLst/>
                        <a:latin typeface="Bahnschrift SemiBold" panose="020B0502040204020203" pitchFamily="34" charset="0"/>
                      </a:endParaRPr>
                    </a:p>
                  </a:txBody>
                  <a:tcPr marL="63500" marR="63500" marT="63500" marB="63500">
                    <a:lnL>
                      <a:noFill/>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t">
                        <a:spcBef>
                          <a:spcPts val="1200"/>
                        </a:spcBef>
                        <a:spcAft>
                          <a:spcPts val="0"/>
                        </a:spcAft>
                      </a:pPr>
                      <a:r>
                        <a:rPr lang="fr-FR" sz="1600" b="1" i="0" u="none" strike="noStrike">
                          <a:solidFill>
                            <a:srgbClr val="000000"/>
                          </a:solidFill>
                          <a:effectLst/>
                          <a:latin typeface="Bahnschrift SemiBold" panose="020B0502040204020203" pitchFamily="34" charset="0"/>
                        </a:rPr>
                        <a:t>Université Grenoble Alpes : Master LEA parcours traduction spécialisée multilingue </a:t>
                      </a:r>
                      <a:endParaRPr lang="fr-FR" sz="2800">
                        <a:effectLst/>
                        <a:latin typeface="Bahnschrift SemiBold" panose="020B0502040204020203" pitchFamily="34" charset="0"/>
                      </a:endParaRPr>
                    </a:p>
                  </a:txBody>
                  <a:tcPr marL="63500" marR="63500" marT="63500" marB="63500">
                    <a:lnL>
                      <a:noFill/>
                    </a:lnL>
                    <a:lnR w="12687" cap="flat" cmpd="sng" algn="ctr">
                      <a:solidFill>
                        <a:srgbClr val="9BBB59"/>
                      </a:solidFill>
                      <a:prstDash val="solid"/>
                      <a:round/>
                      <a:headEnd type="none" w="med" len="med"/>
                      <a:tailEnd type="none" w="med" len="med"/>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extLst>
                  <a:ext uri="{0D108BD9-81ED-4DB2-BD59-A6C34878D82A}">
                    <a16:rowId xmlns:a16="http://schemas.microsoft.com/office/drawing/2014/main" xmlns="" val="2191057968"/>
                  </a:ext>
                </a:extLst>
              </a:tr>
              <a:tr h="2489280">
                <a:tc>
                  <a:txBody>
                    <a:bodyPr/>
                    <a:lstStyle/>
                    <a:p>
                      <a:pPr rtl="0" fontAlgn="t">
                        <a:spcBef>
                          <a:spcPts val="1200"/>
                        </a:spcBef>
                        <a:spcAft>
                          <a:spcPts val="0"/>
                        </a:spcAft>
                      </a:pPr>
                      <a:r>
                        <a:rPr lang="fr-FR" sz="1600" b="1" i="0" u="none" strike="noStrike">
                          <a:solidFill>
                            <a:srgbClr val="000000"/>
                          </a:solidFill>
                          <a:effectLst/>
                          <a:latin typeface="Bahnschrift SemiBold" panose="020B0502040204020203" pitchFamily="34" charset="0"/>
                        </a:rPr>
                        <a:t>Master métiers de l’enseignement, de l’éducation et de la formation (MEEF 2nd degré) : Lettres Modernes (B2 requis)</a:t>
                      </a:r>
                      <a:endParaRPr lang="fr-FR" sz="2800">
                        <a:effectLst/>
                        <a:latin typeface="Bahnschrift SemiBold" panose="020B0502040204020203" pitchFamily="34" charset="0"/>
                      </a:endParaRPr>
                    </a:p>
                  </a:txBody>
                  <a:tcPr marL="63500" marR="63500" marT="63500" marB="63500">
                    <a:lnL w="12687" cap="flat" cmpd="sng" algn="ctr">
                      <a:solidFill>
                        <a:srgbClr val="9BBB59"/>
                      </a:solidFill>
                      <a:prstDash val="solid"/>
                      <a:round/>
                      <a:headEnd type="none" w="med" len="med"/>
                      <a:tailEnd type="none" w="med" len="med"/>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t">
                        <a:spcBef>
                          <a:spcPts val="1200"/>
                        </a:spcBef>
                        <a:spcAft>
                          <a:spcPts val="0"/>
                        </a:spcAft>
                      </a:pPr>
                      <a:r>
                        <a:rPr lang="fr-FR" sz="1600" b="1" i="0" u="none" strike="noStrike">
                          <a:solidFill>
                            <a:srgbClr val="000000"/>
                          </a:solidFill>
                          <a:effectLst/>
                          <a:latin typeface="Bahnschrift SemiBold" panose="020B0502040204020203" pitchFamily="34" charset="0"/>
                        </a:rPr>
                        <a:t>Université de Toulouse : Master mention tourisme, 4 parcours différents (Tourisme et développement, Management des industries du tourisme…)</a:t>
                      </a:r>
                      <a:endParaRPr lang="fr-FR" sz="2800">
                        <a:effectLst/>
                        <a:latin typeface="Bahnschrift SemiBold" panose="020B0502040204020203" pitchFamily="34" charset="0"/>
                      </a:endParaRPr>
                    </a:p>
                  </a:txBody>
                  <a:tcPr marL="63500" marR="63500" marT="63500" marB="63500">
                    <a:lnL>
                      <a:noFill/>
                    </a:lnL>
                    <a:lnR>
                      <a:noFill/>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tc>
                  <a:txBody>
                    <a:bodyPr/>
                    <a:lstStyle/>
                    <a:p>
                      <a:pPr rtl="0" fontAlgn="t">
                        <a:spcBef>
                          <a:spcPts val="1200"/>
                        </a:spcBef>
                        <a:spcAft>
                          <a:spcPts val="0"/>
                        </a:spcAft>
                      </a:pPr>
                      <a:r>
                        <a:rPr lang="fr-FR" sz="1600" b="1" i="0" u="none" strike="noStrike" dirty="0">
                          <a:solidFill>
                            <a:srgbClr val="000000"/>
                          </a:solidFill>
                          <a:effectLst/>
                          <a:latin typeface="Bahnschrift SemiBold" panose="020B0502040204020203" pitchFamily="34" charset="0"/>
                        </a:rPr>
                        <a:t>Université de Strasbourg : Master Traduction et interprétation</a:t>
                      </a:r>
                      <a:endParaRPr lang="fr-FR" sz="2800" dirty="0">
                        <a:effectLst/>
                        <a:latin typeface="Bahnschrift SemiBold" panose="020B0502040204020203" pitchFamily="34" charset="0"/>
                      </a:endParaRPr>
                    </a:p>
                  </a:txBody>
                  <a:tcPr marL="63500" marR="63500" marT="63500" marB="63500">
                    <a:lnL>
                      <a:noFill/>
                    </a:lnL>
                    <a:lnR w="12687" cap="flat" cmpd="sng" algn="ctr">
                      <a:solidFill>
                        <a:srgbClr val="9BBB59"/>
                      </a:solidFill>
                      <a:prstDash val="solid"/>
                      <a:round/>
                      <a:headEnd type="none" w="med" len="med"/>
                      <a:tailEnd type="none" w="med" len="med"/>
                    </a:lnR>
                    <a:lnT w="12687" cap="flat" cmpd="sng" algn="ctr">
                      <a:solidFill>
                        <a:srgbClr val="9BBB59"/>
                      </a:solidFill>
                      <a:prstDash val="solid"/>
                      <a:round/>
                      <a:headEnd type="none" w="med" len="med"/>
                      <a:tailEnd type="none" w="med" len="med"/>
                    </a:lnT>
                    <a:lnB w="12687" cap="flat" cmpd="sng" algn="ctr">
                      <a:solidFill>
                        <a:srgbClr val="9BBB59"/>
                      </a:solidFill>
                      <a:prstDash val="solid"/>
                      <a:round/>
                      <a:headEnd type="none" w="med" len="med"/>
                      <a:tailEnd type="none" w="med" len="med"/>
                    </a:lnB>
                  </a:tcPr>
                </a:tc>
                <a:extLst>
                  <a:ext uri="{0D108BD9-81ED-4DB2-BD59-A6C34878D82A}">
                    <a16:rowId xmlns:a16="http://schemas.microsoft.com/office/drawing/2014/main" xmlns="" val="2589869347"/>
                  </a:ext>
                </a:extLst>
              </a:tr>
            </a:tbl>
          </a:graphicData>
        </a:graphic>
      </p:graphicFrame>
      <p:sp>
        <p:nvSpPr>
          <p:cNvPr id="4" name="Espace réservé du texte 3">
            <a:extLst>
              <a:ext uri="{FF2B5EF4-FFF2-40B4-BE49-F238E27FC236}">
                <a16:creationId xmlns:a16="http://schemas.microsoft.com/office/drawing/2014/main" xmlns="" id="{B12F8CAB-0C08-4EFC-91A9-B298AF96AE18}"/>
              </a:ext>
            </a:extLst>
          </p:cNvPr>
          <p:cNvSpPr>
            <a:spLocks noGrp="1"/>
          </p:cNvSpPr>
          <p:nvPr>
            <p:ph type="body" sz="half" idx="2"/>
            <p:custDataLst>
              <p:tags r:id="rId3"/>
            </p:custDataLst>
          </p:nvPr>
        </p:nvSpPr>
        <p:spPr>
          <a:xfrm>
            <a:off x="723900" y="3238500"/>
            <a:ext cx="3855720" cy="3276600"/>
          </a:xfrm>
        </p:spPr>
        <p:txBody>
          <a:bodyPr/>
          <a:lstStyle/>
          <a:p>
            <a:r>
              <a:rPr lang="fr-FR" sz="2000" b="1" u="sng" dirty="0">
                <a:solidFill>
                  <a:schemeClr val="tx1"/>
                </a:solidFill>
                <a:effectLst>
                  <a:outerShdw blurRad="38100" dist="38100" dir="2700000" algn="tl">
                    <a:srgbClr val="000000">
                      <a:alpha val="43137"/>
                    </a:srgbClr>
                  </a:outerShdw>
                </a:effectLst>
                <a:hlinkClick r:id="rId8">
                  <a:extLst>
                    <a:ext uri="{A12FA001-AC4F-418D-AE19-62706E023703}">
                      <ahyp:hlinkClr xmlns:ahyp="http://schemas.microsoft.com/office/drawing/2018/hyperlinkcolor" xmlns="" val="tx"/>
                    </a:ext>
                  </a:extLst>
                </a:hlinkClick>
              </a:rPr>
              <a:t>Catalogue des master :</a:t>
            </a:r>
            <a:r>
              <a:rPr lang="fr-FR" sz="1800" dirty="0">
                <a:solidFill>
                  <a:srgbClr val="77A2BB"/>
                </a:solidFill>
                <a:hlinkClick r:id="rId8">
                  <a:extLst>
                    <a:ext uri="{A12FA001-AC4F-418D-AE19-62706E023703}">
                      <ahyp:hlinkClr xmlns:ahyp="http://schemas.microsoft.com/office/drawing/2018/hyperlinkcolor" xmlns="" val="tx"/>
                    </a:ext>
                  </a:extLst>
                </a:hlinkClick>
              </a:rPr>
              <a:t> https://www.ciep.fr/ressources/repertoire-masters-fle?field_niveau_value=0&amp;field_finalite_tid=All&amp;field_modalit__value=0</a:t>
            </a:r>
            <a:endParaRPr lang="fr-FR" sz="1800" dirty="0"/>
          </a:p>
          <a:p>
            <a:endParaRPr lang="fr-FR" dirty="0"/>
          </a:p>
        </p:txBody>
      </p:sp>
      <p:sp>
        <p:nvSpPr>
          <p:cNvPr id="6" name="Rectangle 1">
            <a:extLst>
              <a:ext uri="{FF2B5EF4-FFF2-40B4-BE49-F238E27FC236}">
                <a16:creationId xmlns:a16="http://schemas.microsoft.com/office/drawing/2014/main" xmlns="" id="{AF4F6F94-C58F-47CA-8E83-EC119B26458E}"/>
              </a:ext>
            </a:extLst>
          </p:cNvPr>
          <p:cNvSpPr>
            <a:spLocks noChangeArrowheads="1"/>
          </p:cNvSpPr>
          <p:nvPr>
            <p:custDataLst>
              <p:tags r:id="rId4"/>
            </p:custDataLst>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800" b="0" i="0" u="none" strike="noStrike" cap="none" normalizeH="0" baseline="0">
                <a:ln>
                  <a:noFill/>
                </a:ln>
                <a:solidFill>
                  <a:schemeClr val="tx1"/>
                </a:solidFill>
                <a:effectLst/>
                <a:latin typeface="Arial" panose="020B0604020202020204" pitchFamily="34" charset="0"/>
              </a:rPr>
              <a:t/>
            </a:r>
            <a:br>
              <a:rPr kumimoji="0" lang="fr-FR" altLang="fr-FR" sz="1800" b="0" i="0" u="none" strike="noStrike" cap="none" normalizeH="0" baseline="0">
                <a:ln>
                  <a:noFill/>
                </a:ln>
                <a:solidFill>
                  <a:schemeClr val="tx1"/>
                </a:solidFill>
                <a:effectLst/>
                <a:latin typeface="Arial" panose="020B060402020202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pic>
        <p:nvPicPr>
          <p:cNvPr id="7" name="Son 2">
            <a:hlinkClick r:id="" action="ppaction://media"/>
          </p:cNvPr>
          <p:cNvPicPr>
            <a:picLocks noRot="1" noChangeAspect="1"/>
          </p:cNvPicPr>
          <p:nvPr>
            <a:audioFile r:link="rId6"/>
            <p:extLst>
              <p:ext uri="{DAA4B4D4-6D71-4841-9C94-3DE7FCFB9230}">
                <p14:media xmlns:p14="http://schemas.microsoft.com/office/powerpoint/2010/main" r:embed="rId5"/>
              </p:ext>
            </p:extLst>
          </p:nvPr>
        </p:nvPicPr>
        <p:blipFill>
          <a:blip r:embed="rId9"/>
          <a:stretch>
            <a:fillRect/>
          </a:stretch>
        </p:blipFill>
        <p:spPr>
          <a:xfrm>
            <a:off x="2195393" y="5470587"/>
            <a:ext cx="478796" cy="478796"/>
          </a:xfrm>
          <a:prstGeom prst="rect">
            <a:avLst/>
          </a:prstGeom>
        </p:spPr>
      </p:pic>
    </p:spTree>
    <p:extLst>
      <p:ext uri="{BB962C8B-B14F-4D97-AF65-F5344CB8AC3E}">
        <p14:creationId xmlns:p14="http://schemas.microsoft.com/office/powerpoint/2010/main" val="277896253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5033"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FED06C-3FC2-4F17-BFCF-A7B25C97B874}"/>
              </a:ext>
            </a:extLst>
          </p:cNvPr>
          <p:cNvSpPr>
            <a:spLocks noGrp="1"/>
          </p:cNvSpPr>
          <p:nvPr>
            <p:ph type="title"/>
            <p:custDataLst>
              <p:tags r:id="rId1"/>
            </p:custDataLst>
          </p:nvPr>
        </p:nvSpPr>
        <p:spPr/>
        <p:txBody>
          <a:bodyPr/>
          <a:lstStyle/>
          <a:p>
            <a:r>
              <a:rPr lang="fr-FR" dirty="0"/>
              <a:t>Pour aller plus loin : Le doctorat </a:t>
            </a:r>
          </a:p>
        </p:txBody>
      </p:sp>
      <p:sp>
        <p:nvSpPr>
          <p:cNvPr id="3" name="Espace réservé du contenu 2">
            <a:extLst>
              <a:ext uri="{FF2B5EF4-FFF2-40B4-BE49-F238E27FC236}">
                <a16:creationId xmlns:a16="http://schemas.microsoft.com/office/drawing/2014/main" xmlns="" id="{2B3B1F6A-0648-49E0-8694-F32CDF1CB5F5}"/>
              </a:ext>
            </a:extLst>
          </p:cNvPr>
          <p:cNvSpPr>
            <a:spLocks noGrp="1"/>
          </p:cNvSpPr>
          <p:nvPr>
            <p:ph idx="1"/>
            <p:custDataLst>
              <p:tags r:id="rId2"/>
            </p:custDataLst>
          </p:nvPr>
        </p:nvSpPr>
        <p:spPr>
          <a:xfrm>
            <a:off x="1371600" y="2286000"/>
            <a:ext cx="7720012" cy="3581400"/>
          </a:xfrm>
        </p:spPr>
        <p:txBody>
          <a:bodyPr/>
          <a:lstStyle/>
          <a:p>
            <a:r>
              <a:rPr lang="fr-FR" dirty="0"/>
              <a:t>Le doctorat est une formation par la recherche, à la recherche et à l'innovation, d'une durée de trois ans, préparées sous la direction d'un directeur de thèse, au sein d'une unité de recherches</a:t>
            </a:r>
          </a:p>
          <a:p>
            <a:r>
              <a:rPr lang="fr-FR" dirty="0"/>
              <a:t>Tu peux aussi tenter de faire le doctorat en France, mais dans ce cas-là il faudra te renseigner sur les moyens de financement (qui sont sur dossier souvent). </a:t>
            </a:r>
          </a:p>
        </p:txBody>
      </p:sp>
      <p:pic>
        <p:nvPicPr>
          <p:cNvPr id="5" name="Image 4" descr="Une image contenant parapluie, banc, en bois&#10;&#10;Description générée automatiquement">
            <a:extLst>
              <a:ext uri="{FF2B5EF4-FFF2-40B4-BE49-F238E27FC236}">
                <a16:creationId xmlns:a16="http://schemas.microsoft.com/office/drawing/2014/main" xmlns="" id="{8518E80D-3F99-4973-A559-6B6C2F88088F}"/>
              </a:ext>
            </a:extLst>
          </p:cNvPr>
          <p:cNvPicPr>
            <a:picLocks noChangeAspect="1"/>
          </p:cNvPicPr>
          <p:nvPr>
            <p:custDataLst>
              <p:tags r:id="rId3"/>
            </p:custDataLst>
          </p:nvPr>
        </p:nvPicPr>
        <p:blipFill>
          <a:blip r:embed="rId7"/>
          <a:stretch>
            <a:fillRect/>
          </a:stretch>
        </p:blipFill>
        <p:spPr>
          <a:xfrm>
            <a:off x="9091612" y="2085975"/>
            <a:ext cx="2896635" cy="3133726"/>
          </a:xfrm>
          <a:prstGeom prst="rect">
            <a:avLst/>
          </a:prstGeom>
          <a:ln>
            <a:noFill/>
          </a:ln>
          <a:effectLst>
            <a:outerShdw blurRad="190500" algn="tl" rotWithShape="0">
              <a:srgbClr val="000000">
                <a:alpha val="70000"/>
              </a:srgbClr>
            </a:outerShdw>
          </a:effectLst>
        </p:spPr>
      </p:pic>
      <p:pic>
        <p:nvPicPr>
          <p:cNvPr id="6" name="Le doctorat">
            <a:hlinkClick r:id="" action="ppaction://media"/>
          </p:cNvPr>
          <p:cNvPicPr>
            <a:picLocks noRot="1" noChangeAspect="1"/>
          </p:cNvPicPr>
          <p:nvPr>
            <a:audioFile r:link="rId5"/>
            <p:extLst>
              <p:ext uri="{DAA4B4D4-6D71-4841-9C94-3DE7FCFB9230}">
                <p14:media xmlns:p14="http://schemas.microsoft.com/office/powerpoint/2010/main" r:embed="rId4"/>
              </p:ext>
            </p:extLst>
          </p:nvPr>
        </p:nvPicPr>
        <p:blipFill>
          <a:blip r:embed="rId7"/>
          <a:stretch>
            <a:fillRect/>
          </a:stretch>
        </p:blipFill>
        <p:spPr>
          <a:xfrm>
            <a:off x="9919854" y="611909"/>
            <a:ext cx="995218" cy="995218"/>
          </a:xfrm>
          <a:prstGeom prst="rect">
            <a:avLst/>
          </a:prstGeom>
        </p:spPr>
      </p:pic>
    </p:spTree>
    <p:extLst>
      <p:ext uri="{BB962C8B-B14F-4D97-AF65-F5344CB8AC3E}">
        <p14:creationId xmlns:p14="http://schemas.microsoft.com/office/powerpoint/2010/main" val="82040399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86468" fill="hold"/>
                                        <p:tgtEl>
                                          <p:spTgt spid="6"/>
                                        </p:tgtEl>
                                      </p:cBhvr>
                                    </p:cmd>
                                  </p:childTnLst>
                                </p:cTn>
                              </p:par>
                            </p:childTnLst>
                          </p:cTn>
                        </p:par>
                      </p:childTnLst>
                    </p:cTn>
                  </p:par>
                </p:childTnLst>
              </p:cTn>
              <p:nextCondLst>
                <p:cond evt="onClick" delay="0">
                  <p:tgtEl>
                    <p:spTgt spid="6"/>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5"/>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2"/>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Cadrag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TM10001105[[fn=Rogner]]</Template>
  <TotalTime>230</TotalTime>
  <Words>529</Words>
  <Application>Microsoft Macintosh PowerPoint</Application>
  <PresentationFormat>Panorámica</PresentationFormat>
  <Paragraphs>36</Paragraphs>
  <Slides>8</Slides>
  <Notes>0</Notes>
  <HiddenSlides>0</HiddenSlides>
  <MMClips>6</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Bahnschrift SemiBold</vt:lpstr>
      <vt:lpstr>Franklin Gothic Book</vt:lpstr>
      <vt:lpstr>Wingdings</vt:lpstr>
      <vt:lpstr>Cadrage</vt:lpstr>
      <vt:lpstr>Les masters en France</vt:lpstr>
      <vt:lpstr>Ton entrée sur le territoire français </vt:lpstr>
      <vt:lpstr>On peut aussi te demander des prérequis </vt:lpstr>
      <vt:lpstr>L’inscription et la bourse</vt:lpstr>
      <vt:lpstr>Quelques masters possibles avec ta formation</vt:lpstr>
      <vt:lpstr>Le Master FLE-FOS-FLS – Université d’Artois</vt:lpstr>
      <vt:lpstr>Un tableau avec des masters possible</vt:lpstr>
      <vt:lpstr>Pour aller plus loin : Le doctorat </vt:lpstr>
    </vt:vector>
  </TitlesOfParts>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master en france</dc:title>
  <dc:creator>Mathilde Guzik</dc:creator>
  <cp:lastModifiedBy>Microsoft Office User</cp:lastModifiedBy>
  <cp:revision>13</cp:revision>
  <dcterms:created xsi:type="dcterms:W3CDTF">2020-03-20T16:55:59Z</dcterms:created>
  <dcterms:modified xsi:type="dcterms:W3CDTF">2020-06-16T07:08:07Z</dcterms:modified>
</cp:coreProperties>
</file>