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5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009193"/>
    <a:srgbClr val="76D6FF"/>
    <a:srgbClr val="9437FF"/>
    <a:srgbClr val="FF85FF"/>
    <a:srgbClr val="7030A0"/>
    <a:srgbClr val="942093"/>
    <a:srgbClr val="8EFA00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3742"/>
  </p:normalViewPr>
  <p:slideViewPr>
    <p:cSldViewPr snapToGrid="0" snapToObjects="1">
      <p:cViewPr varScale="1">
        <p:scale>
          <a:sx n="68" d="100"/>
          <a:sy n="68" d="100"/>
        </p:scale>
        <p:origin x="1164" y="66"/>
      </p:cViewPr>
      <p:guideLst/>
    </p:cSldViewPr>
  </p:slideViewPr>
  <p:outlineViewPr>
    <p:cViewPr>
      <p:scale>
        <a:sx n="65" d="100"/>
        <a:sy n="65" d="100"/>
      </p:scale>
      <p:origin x="0" y="-9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17" d="100"/>
          <a:sy n="117" d="100"/>
        </p:scale>
        <p:origin x="3240" y="-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8F259-A942-BE4A-848B-BACD91924095}" type="datetimeFigureOut">
              <a:rPr lang="es-ES" smtClean="0"/>
              <a:t>25/11/2020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94AD2-9857-2947-9BD9-F86A4C5EDA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638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relación a la docencia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94AD2-9857-2947-9BD9-F86A4C5EDAE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95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006BD-62DC-7647-9B19-11EC4B748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FA5CCD-29DE-2246-A3AA-C7AA19016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E43E0-55AE-2649-9924-545D2E77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0B5D3E-9235-BC4A-AF96-1F84A6AF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F73798-A1B0-9043-9C6D-5753598D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9B0D-E06E-C44E-BD0F-B6164B76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800448-E9A3-CF44-A090-7495CC1FE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7A2382-412F-7C43-ABC6-917D8306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E0E45-CB59-DD46-AE41-55EFFA70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51BCF9-CBCE-8E49-A249-A9C7D191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2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0D4C32-906D-A641-8C30-A6F901DE5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1F9F1F-820B-1440-833F-9F12D867B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E820A-6FA6-F94C-8D0A-C50ACF6F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A3526-CA88-0B42-A782-5D7C3470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177C1D-29C4-5C4F-BA35-6C028314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DCCF0-E9B3-6B4B-A711-90190D16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969F5C-3F2F-EA4F-9BC8-4D42CD525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6B12B-C2C4-6043-B69D-894BBDC2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E787FF-1D2B-7045-8A60-D57F368D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6DDBFE-DBA1-6343-8D45-3E76CF09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6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B871B-D717-954C-8A9A-36B3730B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1D0A08-CC9C-254A-B8DF-80ADC6DC5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96616E-77FF-F946-A26E-AEA33F29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3CF46E-91BD-2E4E-841C-4AD55575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05AD89-00E1-134D-9CC8-EF8231AA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9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76D38-9813-7B4B-8598-98075AEC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62402A-F654-364C-AB5D-1840D2A83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DA677A-5528-3540-9A18-2DD7F429F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95F26B-B4F9-0549-BEB6-36EDD114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412EDE-CECC-B64C-9DB7-E101ACAE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3C85B6-5184-B646-ACF7-536B204A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5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493BA-185E-314A-9DFC-06CBC5B2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879E0C-4F96-E242-9AAA-EB55650B2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6CF7C5-4278-5249-9EAF-0206218C9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5C6084-29C5-3847-ACD6-36AB74278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74F725-AE04-8E41-8522-37B704679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212896-9188-DF44-88D0-6D507F60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398847-EC38-7C40-B396-835D3D66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41088D-7106-5A49-B750-ED467EFA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0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B2B76-9FBF-6D49-8CFA-361AD74E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C3FDF-7B94-FA46-ACDE-31D70BC8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DFCBE8-C199-5B46-A7E6-24A175DA5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DCFD6D-477F-6F4F-8DD4-6B38BA70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3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F99F5F-9D3D-0C44-9BF2-D865C913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801097-84B4-4D4D-8737-50CD8951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2C5958-8D1F-0540-8F17-791D7AD8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5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DD37D-6F33-274A-B238-D1DC5C9BF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60957-6D7E-F74A-B662-60E8EA2BF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2E9673-3088-B94F-8994-C888DF170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842932-BED6-5649-AE0C-DCD0A2C7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F3FE01-4DB7-C94A-AE14-7D61B0E2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494167-2FA2-2E49-957B-AFA95455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0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C37A5-4A22-6D49-878C-E836686C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BDC59D-7567-AF40-8CCC-B93837BF4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5EE5C5-6F59-0443-8770-523E31477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269291-5DC1-FA49-B568-2B8C4F16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449E38-D8B3-6C4B-9AD5-7C628C0CE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093746-CE50-1844-87B4-9A62A315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4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14544B-C4DD-AD45-830F-AD302BBB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6C303F-0B93-5441-B58E-71BF45A7B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4BEBB6-FCAC-394E-BE33-F82E0D705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4D5D6F-D74E-B143-B735-B5C046975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707108-91C3-4848-9D03-2652D5106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dsr-ehui-gx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hyperlink" Target="https://stream.meet.google.com/stream/cb842415-98a4-44ec-ac27-a7d201bb20b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CC44B5-53F9-4F03-9EEB-4C3C821A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97399-98D8-5F4E-878E-7E72E319A102}"/>
              </a:ext>
            </a:extLst>
          </p:cNvPr>
          <p:cNvSpPr txBox="1"/>
          <p:nvPr/>
        </p:nvSpPr>
        <p:spPr>
          <a:xfrm>
            <a:off x="142370" y="178679"/>
            <a:ext cx="6862764" cy="41536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latin typeface="+mj-lt"/>
                <a:ea typeface="+mj-ea"/>
                <a:cs typeface="+mj-cs"/>
              </a:rPr>
              <a:t>PEDAGOGÍA: </a:t>
            </a:r>
            <a:r>
              <a:rPr lang="en-US" sz="2000" b="1" dirty="0">
                <a:latin typeface="+mj-lt"/>
                <a:ea typeface="+mj-ea"/>
                <a:cs typeface="+mj-cs"/>
              </a:rPr>
              <a:t>Sala: </a:t>
            </a:r>
            <a:r>
              <a:rPr lang="en-US" sz="1700" b="1" dirty="0" err="1">
                <a:latin typeface="+mj-lt"/>
                <a:ea typeface="+mj-ea"/>
                <a:cs typeface="+mj-cs"/>
              </a:rPr>
              <a:t>tfgpedagogia</a:t>
            </a:r>
            <a:endParaRPr lang="en-US" sz="26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latin typeface="+mj-lt"/>
                <a:ea typeface="+mj-ea"/>
                <a:cs typeface="+mj-cs"/>
              </a:rPr>
              <a:t>EDUCACIÓN SOCIAL: </a:t>
            </a:r>
            <a:r>
              <a:rPr lang="en-US" sz="1700" b="1" dirty="0">
                <a:latin typeface="+mj-lt"/>
                <a:ea typeface="+mj-ea"/>
                <a:cs typeface="+mj-cs"/>
              </a:rPr>
              <a:t>Sala: </a:t>
            </a:r>
            <a:r>
              <a:rPr lang="en-US" sz="1700" b="1" dirty="0" err="1">
                <a:latin typeface="+mj-lt"/>
                <a:ea typeface="+mj-ea"/>
                <a:cs typeface="+mj-cs"/>
              </a:rPr>
              <a:t>TFGedusoc</a:t>
            </a:r>
            <a:r>
              <a:rPr lang="en-US" sz="1700" b="1" dirty="0">
                <a:latin typeface="+mj-lt"/>
                <a:ea typeface="+mj-ea"/>
                <a:cs typeface="+mj-cs"/>
              </a:rPr>
              <a:t>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 dirty="0">
                <a:latin typeface="+mj-lt"/>
                <a:ea typeface="+mj-ea"/>
                <a:cs typeface="+mj-cs"/>
              </a:rPr>
              <a:t>Enlace: https://meet.google.com/</a:t>
            </a:r>
            <a:r>
              <a:rPr lang="en-US" sz="1700" b="1" dirty="0" err="1">
                <a:latin typeface="+mj-lt"/>
                <a:ea typeface="+mj-ea"/>
                <a:cs typeface="+mj-cs"/>
              </a:rPr>
              <a:t>uwh-ysku-gne?authuser</a:t>
            </a:r>
            <a:r>
              <a:rPr lang="en-US" sz="1700" b="1" dirty="0">
                <a:latin typeface="+mj-lt"/>
                <a:ea typeface="+mj-ea"/>
                <a:cs typeface="+mj-cs"/>
              </a:rPr>
              <a:t>=1                                                           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latin typeface="+mj-lt"/>
                <a:ea typeface="+mj-ea"/>
                <a:cs typeface="+mj-cs"/>
              </a:rPr>
              <a:t>EDUCACIÓN INFANTIL</a:t>
            </a:r>
            <a:r>
              <a:rPr lang="en-US" sz="2000" b="1" dirty="0">
                <a:latin typeface="+mj-lt"/>
                <a:ea typeface="+mj-ea"/>
                <a:cs typeface="+mj-cs"/>
              </a:rPr>
              <a:t>: </a:t>
            </a:r>
            <a:r>
              <a:rPr lang="es-ES" sz="1700" dirty="0"/>
              <a:t>meet.google.com/</a:t>
            </a:r>
            <a:r>
              <a:rPr lang="es-ES" sz="1700" dirty="0" err="1"/>
              <a:t>vzh-czcv-ddu</a:t>
            </a:r>
            <a:endParaRPr lang="en-US" sz="20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+mj-lt"/>
                <a:ea typeface="+mj-ea"/>
                <a:cs typeface="+mj-cs"/>
              </a:rPr>
              <a:t>EDUCACIÓN PRIMARIA</a:t>
            </a:r>
            <a:r>
              <a:rPr lang="en-US" sz="2400" b="1" dirty="0">
                <a:latin typeface="+mj-lt"/>
                <a:ea typeface="+mj-ea"/>
                <a:cs typeface="+mj-cs"/>
              </a:rPr>
              <a:t>: </a:t>
            </a:r>
            <a:r>
              <a:rPr lang="en-US" sz="1700" b="1" dirty="0">
                <a:latin typeface="+mj-lt"/>
                <a:ea typeface="+mj-ea"/>
                <a:cs typeface="+mj-cs"/>
                <a:hlinkClick r:id="rId3"/>
              </a:rPr>
              <a:t>https://meet.google.com/dsr-ehui-gxz</a:t>
            </a:r>
            <a:endParaRPr lang="en-US" sz="17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 dirty="0">
                <a:latin typeface="+mj-lt"/>
                <a:ea typeface="+mj-ea"/>
                <a:cs typeface="+mj-cs"/>
              </a:rPr>
              <a:t>En Streaming: </a:t>
            </a:r>
            <a:r>
              <a:rPr lang="en-US" sz="1700" b="1" dirty="0">
                <a:latin typeface="+mj-lt"/>
                <a:ea typeface="+mj-ea"/>
                <a:cs typeface="+mj-cs"/>
                <a:hlinkClick r:id="rId4"/>
              </a:rPr>
              <a:t>https://stream.meet.google.com/stream/cb842415-98a4-44ec-ac27-a7d201bb20be</a:t>
            </a:r>
            <a:endParaRPr lang="en-US" sz="17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4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EDUCACIÓN PRIMARIA (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modalidad</a:t>
            </a:r>
            <a:r>
              <a:rPr lang="en-US" sz="2400" b="1" dirty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>
                <a:latin typeface="+mj-lt"/>
                <a:ea typeface="+mj-ea"/>
                <a:cs typeface="+mj-cs"/>
              </a:rPr>
              <a:t>Bilingüe</a:t>
            </a:r>
            <a:r>
              <a:rPr lang="en-US" sz="2400" b="1" dirty="0">
                <a:latin typeface="+mj-lt"/>
                <a:ea typeface="+mj-ea"/>
                <a:cs typeface="+mj-cs"/>
              </a:rPr>
              <a:t>):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1700" dirty="0" err="1"/>
              <a:t>meet.google.com</a:t>
            </a:r>
            <a:r>
              <a:rPr lang="es-ES" sz="1700" dirty="0"/>
              <a:t>/</a:t>
            </a:r>
            <a:r>
              <a:rPr lang="es-ES" sz="1700" dirty="0" err="1"/>
              <a:t>fsa-sjjh-etz</a:t>
            </a:r>
            <a:endParaRPr lang="en-US" sz="22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BF8BD34-1B68-1A4C-BBA4-4507326331E4}"/>
              </a:ext>
            </a:extLst>
          </p:cNvPr>
          <p:cNvSpPr txBox="1"/>
          <p:nvPr/>
        </p:nvSpPr>
        <p:spPr>
          <a:xfrm>
            <a:off x="1752533" y="5538087"/>
            <a:ext cx="1595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/>
              <a:t>12:30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0B08C3-FC4F-FC4F-AA0C-51518F27994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7006165" y="-21328"/>
            <a:ext cx="5185835" cy="687932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6D106A3-C265-0A49-A1BE-438E8BD19490}"/>
              </a:ext>
            </a:extLst>
          </p:cNvPr>
          <p:cNvSpPr txBox="1"/>
          <p:nvPr/>
        </p:nvSpPr>
        <p:spPr>
          <a:xfrm>
            <a:off x="306505" y="4827333"/>
            <a:ext cx="4781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/>
              <a:t>Jueves 26 de noviembre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BE78B8-1122-3449-96C0-DDA2A273639C}"/>
              </a:ext>
            </a:extLst>
          </p:cNvPr>
          <p:cNvSpPr txBox="1"/>
          <p:nvPr/>
        </p:nvSpPr>
        <p:spPr>
          <a:xfrm>
            <a:off x="3212201" y="5590290"/>
            <a:ext cx="2895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Alumnado de 4º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14A030E-0CDA-BE40-81DA-2F234C080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134" y="-21329"/>
            <a:ext cx="5186866" cy="685878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2ADF4DA-2E3B-EA45-9C27-70650CD5A092}"/>
              </a:ext>
            </a:extLst>
          </p:cNvPr>
          <p:cNvSpPr/>
          <p:nvPr/>
        </p:nvSpPr>
        <p:spPr>
          <a:xfrm>
            <a:off x="2062327" y="6292836"/>
            <a:ext cx="410240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/>
              <a:t>REUNIÓN INFORMATIVA TFGS 2020-2021</a:t>
            </a:r>
          </a:p>
        </p:txBody>
      </p:sp>
    </p:spTree>
    <p:extLst>
      <p:ext uri="{BB962C8B-B14F-4D97-AF65-F5344CB8AC3E}">
        <p14:creationId xmlns:p14="http://schemas.microsoft.com/office/powerpoint/2010/main" val="341476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C84F40D-266B-4A0B-B902-FF443A831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521" y="643466"/>
            <a:ext cx="70409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8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D655F3E-AE87-4AF2-8CFE-1D5AEDA46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922" y="643467"/>
            <a:ext cx="79541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888983B-0265-426D-87D1-720E5C3BFD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7497" y="643467"/>
            <a:ext cx="78970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1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F60B934-7204-46EE-B3F9-25125DB4D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938" y="1353942"/>
            <a:ext cx="5791199" cy="394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F8B9058-D4B6-4726-8989-6A10AE527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087" y="643467"/>
            <a:ext cx="79978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8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7D2D325-C6F3-4B49-B19F-641E4E676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378" y="643467"/>
            <a:ext cx="84072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9C26D59-7837-48A6-855F-6443189A6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30262"/>
            <a:ext cx="10905066" cy="45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7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E79C578-4DE9-43E4-8E20-FCBB62FCE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376" y="643466"/>
            <a:ext cx="72764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3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E777E8A-4274-4522-8D0B-C536B29C4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938" y="1394319"/>
            <a:ext cx="5791199" cy="38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6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84F10-DB67-40AE-8078-F525F6D9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r>
              <a:rPr lang="es-E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s-ES" sz="1800" b="1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Biblioteca Universitaria </a:t>
            </a:r>
            <a:br>
              <a:rPr lang="es-E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r>
              <a:rPr lang="pt-BR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FORMACIO N BIBLIOTECA TFG 2020/2021 </a:t>
            </a:r>
            <a:br>
              <a:rPr lang="pt-BR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es-ES" sz="18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Biblioteca de Ciencias de la Educación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96FAA-B0F6-4727-BCD7-978BBC2B4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Como complemento a la Plataforma Virtual de Cursos de la Biblioteca, y en el marco de sus actividades formativas, la Biblioteca de la Facultad de Ciencias de la Educación ofrece formación virtual específica sobre búsqueda bibliográfica y gestión de la información, dirigido especialmente a estudiantes de </a:t>
            </a:r>
            <a:r>
              <a:rPr lang="es-E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4º curso de grado y que están preparando el TFG.,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tal y como se refleja en la Guía de elaboración y evaluación del Trabajo Fin de Grado. Curso 2020-2021 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Este curso, y debido a la situación generada por la Covid19, la formación se impartirá exclusivamente mediante Vídeo-conferencias. 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formación completa consta de </a:t>
            </a:r>
            <a:r>
              <a:rPr lang="es-E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dos sesiones,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por lo que se recomienda asistir a ambas, eligiendo entre la oferta de horarios que se indica a continuación, pudiendo elegir día y turno (mañana o tarde) que se desee </a:t>
            </a:r>
            <a:r>
              <a:rPr lang="es-E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sin necesidad de inscripción previa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Solo basta unirse a las reuniones elegidas. 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Para poder atender a todo el estudiantado se ofertan todos los meses entre diciembre de 2020 y junio de 2021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430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D9AD7E8-B8DD-4DE2-976B-26D7D9458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307" y="643467"/>
            <a:ext cx="791138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47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5901D-38D5-40C3-BF76-7358024ED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CONTENIDO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623D4D-6425-4E75-AF35-F94539952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PRIMERA SESIÓN: Identificación y búsqueda de la información </a:t>
            </a:r>
            <a:endParaRPr lang="es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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Identificación de la información relevante 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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Búsqueda de la información 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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Recopilación de la información </a:t>
            </a:r>
          </a:p>
          <a:p>
            <a:endParaRPr lang="es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SEGUNDA SESIÓN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s-ES" sz="18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Gestión de la información recopilada </a:t>
            </a:r>
            <a:endParaRPr lang="es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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Normas APA : las citas, las referencias bibliográficas 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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Gestores bibliográficos (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Refworks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689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47088-C34C-423C-A1D9-B77BC2BF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CALENDARIO y ENLACES PARA UNIRSE A LAS VÍDEO-CONFERENCIAS VÍA MEET 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FF35DC-DEFD-4044-86EC-1202EB8E9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Las sesiones en turno de la MAÑANA se imparten de 10:30-12:30 horas </a:t>
            </a:r>
          </a:p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Las sesiones en turno de la TARDE se imparten de 16:30-18:30 horas </a:t>
            </a:r>
          </a:p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Enlace para unirse a las reuniones: </a:t>
            </a:r>
            <a:r>
              <a:rPr lang="es-ES" sz="1800" b="1" i="0" u="none" strike="noStrike" baseline="0" dirty="0">
                <a:solidFill>
                  <a:srgbClr val="000000"/>
                </a:solidFill>
                <a:latin typeface="Roboto"/>
              </a:rPr>
              <a:t>meet.google.com/</a:t>
            </a:r>
            <a:r>
              <a:rPr lang="es-ES" sz="1800" b="1" i="0" u="none" strike="noStrike" baseline="0" dirty="0" err="1">
                <a:solidFill>
                  <a:srgbClr val="000000"/>
                </a:solidFill>
                <a:latin typeface="Roboto"/>
              </a:rPr>
              <a:t>qsi-eqyv-bri</a:t>
            </a:r>
            <a:r>
              <a:rPr lang="es-ES" sz="1800" b="1" i="0" u="none" strike="noStrike" baseline="0" dirty="0">
                <a:solidFill>
                  <a:srgbClr val="000000"/>
                </a:solidFill>
                <a:latin typeface="Roboto"/>
              </a:rPr>
              <a:t>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7089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3BD978D-E0C6-4F8B-806A-A2F91AAA4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261" y="643467"/>
            <a:ext cx="828947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9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746C7D2-B22B-4147-A49E-48EE88358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651" y="643467"/>
            <a:ext cx="79886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8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3C175CD-B133-4272-9408-72F21F960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436" y="643466"/>
            <a:ext cx="656712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7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140F1-161F-4FFB-BE32-8FB1839F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Convocatoria ordinaria junio de 2021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514EFC-2E12-44D1-9AB0-BAFED4A1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/>
              <a:t>♦ </a:t>
            </a:r>
            <a:r>
              <a:rPr lang="es-ES" b="1" dirty="0"/>
              <a:t>Asignación de tutores (plataforma): 21 de diciembre de 2019 al 11 de enero 2021</a:t>
            </a:r>
          </a:p>
          <a:p>
            <a:r>
              <a:rPr lang="es-ES" b="1" dirty="0"/>
              <a:t>♦ Alegaciones y asignación definitiva: 12 al 15 de enero de 2021</a:t>
            </a:r>
          </a:p>
          <a:p>
            <a:r>
              <a:rPr lang="es-ES" b="1" dirty="0"/>
              <a:t>♦ Entrega del anexo 1: 18 al 25 de enero de 2021</a:t>
            </a:r>
          </a:p>
          <a:p>
            <a:r>
              <a:rPr lang="es-ES" b="1" dirty="0"/>
              <a:t>♦ Depósito del TFG y resto documentación en PRADO: 1 al 7 de junio de 2021</a:t>
            </a:r>
          </a:p>
          <a:p>
            <a:r>
              <a:rPr lang="es-ES" b="1" dirty="0"/>
              <a:t>♦ Publicación del calendario de defensas: 10 de junio de 2021</a:t>
            </a:r>
          </a:p>
          <a:p>
            <a:r>
              <a:rPr lang="es-ES" b="1" dirty="0"/>
              <a:t>♦ Defensas en sesión pública ante tutor: 14 al 17 de junio de 2021</a:t>
            </a:r>
          </a:p>
          <a:p>
            <a:r>
              <a:rPr lang="es-ES" b="1" dirty="0"/>
              <a:t>♦ Solicitud de defensa ante Comisión Evaluadora: hasta 17 de junio de 2021</a:t>
            </a:r>
          </a:p>
          <a:p>
            <a:r>
              <a:rPr lang="es-ES" b="1" dirty="0"/>
              <a:t>♦ Defensas en sesión pública ante Comisión Evaluadora: 24 y 25 de junio de 2021</a:t>
            </a:r>
          </a:p>
          <a:p>
            <a:r>
              <a:rPr lang="es-ES" b="1" dirty="0"/>
              <a:t>♦ Alegaciones: hasta el 28 de junio 2021</a:t>
            </a:r>
          </a:p>
          <a:p>
            <a:r>
              <a:rPr lang="es-ES" b="1" dirty="0"/>
              <a:t>* Asignación de tutores para el alumnado que matricule el TFG en la</a:t>
            </a:r>
          </a:p>
          <a:p>
            <a:r>
              <a:rPr lang="es-ES" b="1" dirty="0"/>
              <a:t>alteración de matrícula del segundo semestre</a:t>
            </a:r>
          </a:p>
          <a:p>
            <a:r>
              <a:rPr lang="es-ES" b="1" dirty="0"/>
              <a:t>♦ Asignación de tutores (plataforma): 8 al 11 de marzo de 2021</a:t>
            </a:r>
          </a:p>
          <a:p>
            <a:r>
              <a:rPr lang="es-ES" b="1" dirty="0"/>
              <a:t>♦ Alegaciones y asignación definitiva: 12 de marzo de 2021</a:t>
            </a:r>
          </a:p>
          <a:p>
            <a:r>
              <a:rPr lang="es-ES" b="1" dirty="0"/>
              <a:t>♦ Entrega del anexo 1: 15 al 19 de marzo de 2021</a:t>
            </a:r>
          </a:p>
        </p:txBody>
      </p:sp>
    </p:spTree>
    <p:extLst>
      <p:ext uri="{BB962C8B-B14F-4D97-AF65-F5344CB8AC3E}">
        <p14:creationId xmlns:p14="http://schemas.microsoft.com/office/powerpoint/2010/main" val="351981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DC3B3-4E63-44CD-A2C8-5FBBA5B7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Convocatoria extraordinaria julio de 2021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69B533-A5DA-4114-864A-EA3668392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♦ Depósito del TFG y resto documentación en PRADO: 1 al 4 de julio 2021</a:t>
            </a:r>
          </a:p>
          <a:p>
            <a:r>
              <a:rPr lang="es-ES" dirty="0"/>
              <a:t>♦ Publicación del calendario de defensas: 5 julio de 2021</a:t>
            </a:r>
          </a:p>
          <a:p>
            <a:r>
              <a:rPr lang="es-ES" dirty="0"/>
              <a:t>♦ Defensas en sesión pública ante tutor: 7 al 9 de julio 2021</a:t>
            </a:r>
          </a:p>
          <a:p>
            <a:r>
              <a:rPr lang="es-ES" dirty="0"/>
              <a:t>♦ Solicitud de defensa ante Comisión Evaluadora: hasta 9 de julio 2021</a:t>
            </a:r>
          </a:p>
          <a:p>
            <a:r>
              <a:rPr lang="es-ES" dirty="0"/>
              <a:t>♦ Defensas en sesión pública ante Comisión Evaluadora: 14 y 15 de julio de 2021</a:t>
            </a:r>
          </a:p>
          <a:p>
            <a:r>
              <a:rPr lang="es-ES" dirty="0"/>
              <a:t>♦ Alegaciones: hasta el 16 de julio de 2021</a:t>
            </a:r>
          </a:p>
        </p:txBody>
      </p:sp>
    </p:spTree>
    <p:extLst>
      <p:ext uri="{BB962C8B-B14F-4D97-AF65-F5344CB8AC3E}">
        <p14:creationId xmlns:p14="http://schemas.microsoft.com/office/powerpoint/2010/main" val="133367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F030B0-88BB-40F6-8811-EF18D62C0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831" y="457200"/>
            <a:ext cx="952033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4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70E1F33-E4B0-4FF6-BE82-47A92B5AE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277" y="643466"/>
            <a:ext cx="791344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82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669</Words>
  <Application>Microsoft Office PowerPoint</Application>
  <PresentationFormat>Panorámica</PresentationFormat>
  <Paragraphs>61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Cambria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Convocatoria ordinaria junio de 2021 </vt:lpstr>
      <vt:lpstr>Convocatoria extraordinaria julio de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Biblioteca Universitaria  FORMACIO N BIBLIOTECA TFG 2020/2021  Biblioteca de Ciencias de la Educación </vt:lpstr>
      <vt:lpstr>  CONTENIDO </vt:lpstr>
      <vt:lpstr>  CALENDARIO y ENLACES PARA UNIRSE A LAS VÍDEO-CONFERENCIAS VÍA MEET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</dc:creator>
  <cp:lastModifiedBy>Gabriel</cp:lastModifiedBy>
  <cp:revision>3</cp:revision>
  <dcterms:created xsi:type="dcterms:W3CDTF">2020-11-25T11:49:28Z</dcterms:created>
  <dcterms:modified xsi:type="dcterms:W3CDTF">2020-11-25T12:12:32Z</dcterms:modified>
</cp:coreProperties>
</file>