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9" r:id="rId3"/>
    <p:sldId id="258" r:id="rId4"/>
    <p:sldId id="257" r:id="rId5"/>
    <p:sldId id="271" r:id="rId6"/>
    <p:sldId id="272" r:id="rId7"/>
    <p:sldId id="275" r:id="rId8"/>
    <p:sldId id="262" r:id="rId9"/>
    <p:sldId id="259" r:id="rId10"/>
    <p:sldId id="276" r:id="rId11"/>
    <p:sldId id="270" r:id="rId12"/>
    <p:sldId id="27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648" y="-1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D1F4-5197-6E45-851E-3789B7E55B63}" type="datetimeFigureOut">
              <a:rPr lang="en-US" smtClean="0"/>
              <a:t>16/3/17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31DD9-ACD6-3649-B6DD-107881D6C9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70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D1F4-5197-6E45-851E-3789B7E55B63}" type="datetimeFigureOut">
              <a:rPr lang="en-US" smtClean="0"/>
              <a:t>16/3/17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31DD9-ACD6-3649-B6DD-107881D6C9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93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D1F4-5197-6E45-851E-3789B7E55B63}" type="datetimeFigureOut">
              <a:rPr lang="en-US" smtClean="0"/>
              <a:t>16/3/17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31DD9-ACD6-3649-B6DD-107881D6C9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24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D1F4-5197-6E45-851E-3789B7E55B63}" type="datetimeFigureOut">
              <a:rPr lang="en-US" smtClean="0"/>
              <a:t>16/3/17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31DD9-ACD6-3649-B6DD-107881D6C9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5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D1F4-5197-6E45-851E-3789B7E55B63}" type="datetimeFigureOut">
              <a:rPr lang="en-US" smtClean="0"/>
              <a:t>16/3/17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31DD9-ACD6-3649-B6DD-107881D6C9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D1F4-5197-6E45-851E-3789B7E55B63}" type="datetimeFigureOut">
              <a:rPr lang="en-US" smtClean="0"/>
              <a:t>16/3/17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31DD9-ACD6-3649-B6DD-107881D6C9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0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D1F4-5197-6E45-851E-3789B7E55B63}" type="datetimeFigureOut">
              <a:rPr lang="en-US" smtClean="0"/>
              <a:t>16/3/17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31DD9-ACD6-3649-B6DD-107881D6C9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4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D1F4-5197-6E45-851E-3789B7E55B63}" type="datetimeFigureOut">
              <a:rPr lang="en-US" smtClean="0"/>
              <a:t>16/3/17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31DD9-ACD6-3649-B6DD-107881D6C9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5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D1F4-5197-6E45-851E-3789B7E55B63}" type="datetimeFigureOut">
              <a:rPr lang="en-US" smtClean="0"/>
              <a:t>16/3/17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31DD9-ACD6-3649-B6DD-107881D6C9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27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D1F4-5197-6E45-851E-3789B7E55B63}" type="datetimeFigureOut">
              <a:rPr lang="en-US" smtClean="0"/>
              <a:t>16/3/17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31DD9-ACD6-3649-B6DD-107881D6C9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90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D1F4-5197-6E45-851E-3789B7E55B63}" type="datetimeFigureOut">
              <a:rPr lang="en-US" smtClean="0"/>
              <a:t>16/3/17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31DD9-ACD6-3649-B6DD-107881D6C9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0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CD1F4-5197-6E45-851E-3789B7E55B63}" type="datetimeFigureOut">
              <a:rPr lang="en-US" smtClean="0"/>
              <a:t>16/3/17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31DD9-ACD6-3649-B6DD-107881D6C9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1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eg"/><Relationship Id="rId5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5025"/>
            <a:ext cx="7772400" cy="245542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Modelling</a:t>
            </a:r>
            <a:r>
              <a:rPr lang="en-US" dirty="0" smtClean="0"/>
              <a:t> Schumann resonances</a:t>
            </a:r>
            <a:br>
              <a:rPr lang="en-US" dirty="0" smtClean="0"/>
            </a:br>
            <a:r>
              <a:rPr lang="en-US" dirty="0" smtClean="0"/>
              <a:t>using ELF measurements and the TLM electromagnetic computational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595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sz="2800" b="1" dirty="0" err="1">
                <a:solidFill>
                  <a:srgbClr val="0000FF"/>
                </a:solidFill>
              </a:rPr>
              <a:t>Lumped</a:t>
            </a:r>
            <a:r>
              <a:rPr lang="es-ES" sz="2800" b="1" dirty="0">
                <a:solidFill>
                  <a:srgbClr val="0000FF"/>
                </a:solidFill>
              </a:rPr>
              <a:t> </a:t>
            </a:r>
            <a:r>
              <a:rPr lang="es-ES" sz="2800" b="1" dirty="0" err="1">
                <a:solidFill>
                  <a:srgbClr val="0000FF"/>
                </a:solidFill>
              </a:rPr>
              <a:t>element</a:t>
            </a:r>
            <a:r>
              <a:rPr lang="es-ES" sz="2800" b="1" dirty="0">
                <a:solidFill>
                  <a:srgbClr val="0000FF"/>
                </a:solidFill>
              </a:rPr>
              <a:t> </a:t>
            </a:r>
            <a:r>
              <a:rPr lang="es-ES" sz="2800" b="1" dirty="0" err="1">
                <a:solidFill>
                  <a:srgbClr val="0000FF"/>
                </a:solidFill>
              </a:rPr>
              <a:t>representations</a:t>
            </a:r>
            <a:r>
              <a:rPr lang="es-ES" sz="2800" b="1" dirty="0">
                <a:solidFill>
                  <a:srgbClr val="0000FF"/>
                </a:solidFill>
              </a:rPr>
              <a:t> of </a:t>
            </a:r>
            <a:r>
              <a:rPr lang="es-ES" sz="2800" b="1" dirty="0" err="1">
                <a:solidFill>
                  <a:srgbClr val="0000FF"/>
                </a:solidFill>
              </a:rPr>
              <a:t>the</a:t>
            </a:r>
            <a:r>
              <a:rPr lang="es-ES" sz="2800" b="1" dirty="0">
                <a:solidFill>
                  <a:srgbClr val="0000FF"/>
                </a:solidFill>
              </a:rPr>
              <a:t> i-</a:t>
            </a:r>
            <a:r>
              <a:rPr lang="es-ES" sz="2800" b="1" dirty="0" smtClean="0">
                <a:solidFill>
                  <a:srgbClr val="0000FF"/>
                </a:solidFill>
              </a:rPr>
              <a:t>series and   </a:t>
            </a:r>
            <a:r>
              <a:rPr lang="es-ES" sz="2800" b="1" dirty="0">
                <a:solidFill>
                  <a:srgbClr val="0000FF"/>
                </a:solidFill>
              </a:rPr>
              <a:t>i-</a:t>
            </a:r>
            <a:r>
              <a:rPr lang="es-ES" sz="2800" b="1" dirty="0" err="1">
                <a:solidFill>
                  <a:srgbClr val="0000FF"/>
                </a:solidFill>
              </a:rPr>
              <a:t>parallel</a:t>
            </a:r>
            <a:r>
              <a:rPr lang="es-ES" sz="2800" b="1" dirty="0">
                <a:solidFill>
                  <a:srgbClr val="0000FF"/>
                </a:solidFill>
              </a:rPr>
              <a:t> </a:t>
            </a:r>
            <a:r>
              <a:rPr lang="es-ES" sz="2800" b="1" dirty="0" err="1">
                <a:solidFill>
                  <a:srgbClr val="0000FF"/>
                </a:solidFill>
              </a:rPr>
              <a:t>circuits</a:t>
            </a:r>
            <a:endParaRPr lang="es-ES" sz="2800" b="1" dirty="0">
              <a:solidFill>
                <a:srgbClr val="0000FF"/>
              </a:solidFill>
            </a:endParaRPr>
          </a:p>
        </p:txBody>
      </p:sp>
      <p:pic>
        <p:nvPicPr>
          <p:cNvPr id="4" name="Marcador de contenido 3" descr="TMTT-2014-12-1417_Fig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945" r="-42945"/>
          <a:stretch>
            <a:fillRect/>
          </a:stretch>
        </p:blipFill>
        <p:spPr>
          <a:xfrm>
            <a:off x="-124222" y="1714500"/>
            <a:ext cx="5408288" cy="3579126"/>
          </a:xfrm>
        </p:spPr>
      </p:pic>
      <p:pic>
        <p:nvPicPr>
          <p:cNvPr id="5" name="Imagen 4" descr="TMTT-2014-12-1417_Fig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459" y="1714500"/>
            <a:ext cx="2895600" cy="368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00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ushtak_distanceFrequency_colorbarLow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086" y="4831966"/>
            <a:ext cx="4451103" cy="13909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73295" y="4462211"/>
            <a:ext cx="3684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Earth-ionosphere conductivity profile</a:t>
            </a:r>
            <a:endParaRPr lang="en-US" dirty="0"/>
          </a:p>
        </p:txBody>
      </p:sp>
      <p:pic>
        <p:nvPicPr>
          <p:cNvPr id="2" name="Picture 1" descr="Figure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7650" y="432112"/>
            <a:ext cx="5463339" cy="6829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504" y="104879"/>
            <a:ext cx="6984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Effect of the losses over Schumann resonance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9225" y="521473"/>
            <a:ext cx="203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Fixed conductivities</a:t>
            </a:r>
            <a:endParaRPr lang="en-US" dirty="0"/>
          </a:p>
        </p:txBody>
      </p:sp>
      <p:pic>
        <p:nvPicPr>
          <p:cNvPr id="16" name="Picture 15" descr="Profiles_Toledo2016JG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294" y="981655"/>
            <a:ext cx="4070705" cy="293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4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b="1" dirty="0" err="1" smtClean="0">
                <a:solidFill>
                  <a:srgbClr val="0000FF"/>
                </a:solidFill>
              </a:rPr>
              <a:t>ExoMars</a:t>
            </a:r>
            <a:r>
              <a:rPr lang="es-ES" sz="2800" b="1" dirty="0">
                <a:solidFill>
                  <a:srgbClr val="0000FF"/>
                </a:solidFill>
              </a:rPr>
              <a:t> </a:t>
            </a:r>
            <a:r>
              <a:rPr lang="es-ES" sz="2800" b="1" dirty="0" smtClean="0">
                <a:solidFill>
                  <a:srgbClr val="0000FF"/>
                </a:solidFill>
              </a:rPr>
              <a:t>- ESA</a:t>
            </a:r>
            <a:endParaRPr lang="es-ES" sz="2800" b="1" dirty="0">
              <a:solidFill>
                <a:srgbClr val="0000FF"/>
              </a:solidFill>
            </a:endParaRPr>
          </a:p>
        </p:txBody>
      </p:sp>
      <p:pic>
        <p:nvPicPr>
          <p:cNvPr id="5" name="Imagen 4" descr="Mars_FDN1_v3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0" b="71597"/>
          <a:stretch/>
        </p:blipFill>
        <p:spPr>
          <a:xfrm>
            <a:off x="457200" y="274638"/>
            <a:ext cx="2403050" cy="1947862"/>
          </a:xfrm>
          <a:prstGeom prst="rect">
            <a:avLst/>
          </a:prstGeom>
        </p:spPr>
      </p:pic>
      <p:pic>
        <p:nvPicPr>
          <p:cNvPr id="6" name="Picture 5" descr="FarrellCartoonGE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716" y="112348"/>
            <a:ext cx="3232284" cy="2167129"/>
          </a:xfrm>
          <a:prstGeom prst="rect">
            <a:avLst/>
          </a:prstGeom>
        </p:spPr>
      </p:pic>
      <p:pic>
        <p:nvPicPr>
          <p:cNvPr id="4" name="Marcador de contenido 3" descr="Mars_FDN2_v3.eps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8" b="953"/>
          <a:stretch/>
        </p:blipFill>
        <p:spPr>
          <a:xfrm>
            <a:off x="1421136" y="1714500"/>
            <a:ext cx="7483793" cy="4953000"/>
          </a:xfrm>
        </p:spPr>
      </p:pic>
    </p:spTree>
    <p:extLst>
      <p:ext uri="{BB962C8B-B14F-4D97-AF65-F5344CB8AC3E}">
        <p14:creationId xmlns:p14="http://schemas.microsoft.com/office/powerpoint/2010/main" val="2538145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5025"/>
            <a:ext cx="7772400" cy="245542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561369"/>
              </p:ext>
            </p:extLst>
          </p:nvPr>
        </p:nvGraphicFramePr>
        <p:xfrm>
          <a:off x="1524000" y="1397000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Dpto. </a:t>
                      </a:r>
                      <a:r>
                        <a:rPr lang="es-ES" dirty="0" err="1" smtClean="0"/>
                        <a:t>Em</a:t>
                      </a:r>
                      <a:r>
                        <a:rPr lang="es-ES" baseline="0" dirty="0" smtClean="0"/>
                        <a:t> y FM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Dpto. F</a:t>
                      </a:r>
                      <a:r>
                        <a:rPr lang="es-ES" dirty="0" smtClean="0"/>
                        <a:t>ísica Aplicada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Jes</a:t>
                      </a:r>
                      <a:r>
                        <a:rPr lang="es-ES" dirty="0" smtClean="0"/>
                        <a:t>ús </a:t>
                      </a:r>
                      <a:r>
                        <a:rPr lang="es-ES" dirty="0" err="1" smtClean="0"/>
                        <a:t>Fornieles</a:t>
                      </a:r>
                      <a:r>
                        <a:rPr lang="es-ES" dirty="0" smtClean="0"/>
                        <a:t> Callejón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David Blanco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/>
                        <a:t>Alfonso Salinas Extremera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Mari Carmen Carri</a:t>
                      </a:r>
                      <a:r>
                        <a:rPr lang="es-ES" dirty="0" smtClean="0"/>
                        <a:t>ón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Francisco Gómez Lopera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Jorge </a:t>
                      </a:r>
                      <a:r>
                        <a:rPr lang="es-ES" dirty="0" err="1" smtClean="0"/>
                        <a:t>Port</a:t>
                      </a:r>
                      <a:r>
                        <a:rPr lang="es-ES" dirty="0" err="1" smtClean="0"/>
                        <a:t>í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Jes</a:t>
                      </a:r>
                      <a:r>
                        <a:rPr lang="es-ES" dirty="0" smtClean="0"/>
                        <a:t>ús Rodríguez Camacho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836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_sferics_whistler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8" y="1229728"/>
            <a:ext cx="5907617" cy="5628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35" y="104879"/>
            <a:ext cx="9168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Waves in the Earth-atmosphere-ionosphere-magnetosphere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66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504" y="104879"/>
            <a:ext cx="7560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Planet - ionosphere cavity: Schumann resonances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cav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25" y="881044"/>
            <a:ext cx="4064000" cy="4064000"/>
          </a:xfrm>
          <a:prstGeom prst="rect">
            <a:avLst/>
          </a:prstGeom>
        </p:spPr>
      </p:pic>
      <p:pic>
        <p:nvPicPr>
          <p:cNvPr id="8" name="Picture 7" descr="TM_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044" y="1929603"/>
            <a:ext cx="3851186" cy="17279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20413" y="1204209"/>
            <a:ext cx="393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</a:t>
            </a:r>
            <a:r>
              <a:rPr lang="en-US" dirty="0" err="1" smtClean="0"/>
              <a:t>eigen</a:t>
            </a:r>
            <a:r>
              <a:rPr lang="en-US" dirty="0" smtClean="0"/>
              <a:t>-modes: Schumann resonances and atmospherics</a:t>
            </a:r>
            <a:endParaRPr lang="en-US" dirty="0"/>
          </a:p>
        </p:txBody>
      </p:sp>
      <p:pic>
        <p:nvPicPr>
          <p:cNvPr id="2" name="Picture 1" descr="espectogram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985" y="5206319"/>
            <a:ext cx="5621015" cy="1710557"/>
          </a:xfrm>
          <a:prstGeom prst="rect">
            <a:avLst/>
          </a:prstGeom>
        </p:spPr>
      </p:pic>
      <p:pic>
        <p:nvPicPr>
          <p:cNvPr id="7" name="Picture 6" descr="lorfit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66616"/>
            <a:ext cx="3157764" cy="199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504" y="104879"/>
            <a:ext cx="6934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Schumann resonance measurements at Earth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373" y="1912500"/>
            <a:ext cx="6343590" cy="475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504" y="694144"/>
            <a:ext cx="1981869" cy="264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28134" y="706556"/>
            <a:ext cx="608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Sierra Nevada station, Granada, Spain. 2500 m above sea level.</a:t>
            </a:r>
          </a:p>
        </p:txBody>
      </p:sp>
    </p:spTree>
    <p:extLst>
      <p:ext uri="{BB962C8B-B14F-4D97-AF65-F5344CB8AC3E}">
        <p14:creationId xmlns:p14="http://schemas.microsoft.com/office/powerpoint/2010/main" val="3692343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504" y="104879"/>
            <a:ext cx="39741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00FF"/>
                </a:solidFill>
              </a:rPr>
              <a:t>Juan Antonio </a:t>
            </a:r>
            <a:r>
              <a:rPr lang="en-US" sz="2800" b="1" i="1" dirty="0" err="1" smtClean="0">
                <a:solidFill>
                  <a:srgbClr val="0000FF"/>
                </a:solidFill>
              </a:rPr>
              <a:t>Morente</a:t>
            </a:r>
            <a:r>
              <a:rPr lang="en-US" sz="2800" b="1" i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</a:rPr>
              <a:t>ELF station, Sierra Nevada, Granada Spain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0" y="712210"/>
            <a:ext cx="4424682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Marcador de posición de imagen 5" descr="P101013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10482" y="4005655"/>
            <a:ext cx="3911311" cy="2721464"/>
          </a:xfrm>
          <a:prstGeom prst="rect">
            <a:avLst/>
          </a:prstGeom>
        </p:spPr>
      </p:pic>
      <p:pic>
        <p:nvPicPr>
          <p:cNvPr id="15" name="Imagen 7" descr="03102012115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504" y="2446796"/>
            <a:ext cx="5281293" cy="396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521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sz="2800" b="1" dirty="0" smtClean="0">
                <a:solidFill>
                  <a:srgbClr val="0000FF"/>
                </a:solidFill>
              </a:rPr>
              <a:t>2013 St. Patrick 'Day solar </a:t>
            </a:r>
            <a:r>
              <a:rPr lang="es-ES" sz="2800" b="1" dirty="0" err="1" smtClean="0">
                <a:solidFill>
                  <a:srgbClr val="0000FF"/>
                </a:solidFill>
              </a:rPr>
              <a:t>storm</a:t>
            </a:r>
            <a:endParaRPr lang="es-ES" sz="2800" b="1" dirty="0">
              <a:solidFill>
                <a:srgbClr val="0000FF"/>
              </a:solidFill>
            </a:endParaRPr>
          </a:p>
        </p:txBody>
      </p:sp>
      <p:pic>
        <p:nvPicPr>
          <p:cNvPr id="5" name="Marcador de contenido 4" descr="2016JA023253-p07.eps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109" b="-16109"/>
          <a:stretch>
            <a:fillRect/>
          </a:stretch>
        </p:blipFill>
        <p:spPr>
          <a:xfrm>
            <a:off x="32337" y="1223961"/>
            <a:ext cx="9111663" cy="4300540"/>
          </a:xfrm>
        </p:spPr>
      </p:pic>
    </p:spTree>
    <p:extLst>
      <p:ext uri="{BB962C8B-B14F-4D97-AF65-F5344CB8AC3E}">
        <p14:creationId xmlns:p14="http://schemas.microsoft.com/office/powerpoint/2010/main" val="401986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hericProblems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80" y="842591"/>
            <a:ext cx="2788257" cy="1912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890" y="1218666"/>
            <a:ext cx="2307912" cy="1835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504" y="104879"/>
            <a:ext cx="5805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The Transmission Line Matrix method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013" y="657925"/>
            <a:ext cx="284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Spherical TLM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82084" y="657925"/>
            <a:ext cx="284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Cartesian TLM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2416" y="3206560"/>
            <a:ext cx="3853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S. Resonances previously studied using TLM or FDTD in spherical coordinates</a:t>
            </a:r>
          </a:p>
          <a:p>
            <a:endParaRPr lang="en-US" dirty="0"/>
          </a:p>
          <a:p>
            <a:r>
              <a:rPr lang="en-US" dirty="0" smtClean="0"/>
              <a:t>5x500x500 km nodes </a:t>
            </a:r>
          </a:p>
          <a:p>
            <a:endParaRPr lang="en-US" dirty="0" smtClean="0"/>
          </a:p>
          <a:p>
            <a:r>
              <a:rPr lang="en-US" dirty="0" smtClean="0"/>
              <a:t>10</a:t>
            </a:r>
            <a:r>
              <a:rPr lang="en-US" baseline="30000" dirty="0" smtClean="0"/>
              <a:t>4</a:t>
            </a:r>
            <a:r>
              <a:rPr lang="en-US" dirty="0" smtClean="0"/>
              <a:t> total nodes.</a:t>
            </a:r>
          </a:p>
          <a:p>
            <a:endParaRPr lang="en-US" dirty="0" smtClean="0"/>
          </a:p>
          <a:p>
            <a:r>
              <a:rPr lang="en-US" b="1" dirty="0" smtClean="0"/>
              <a:t>Advantage</a:t>
            </a:r>
            <a:r>
              <a:rPr lang="en-US" dirty="0" smtClean="0"/>
              <a:t>: low-cost computations.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49367" y="3206560"/>
            <a:ext cx="329868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TLM model</a:t>
            </a:r>
          </a:p>
          <a:p>
            <a:endParaRPr lang="en-US" dirty="0" smtClean="0"/>
          </a:p>
          <a:p>
            <a:r>
              <a:rPr lang="en-US" dirty="0" smtClean="0"/>
              <a:t>5x5x5 km nodes,  </a:t>
            </a:r>
          </a:p>
          <a:p>
            <a:endParaRPr lang="en-US" dirty="0" smtClean="0"/>
          </a:p>
          <a:p>
            <a:r>
              <a:rPr lang="en-US" dirty="0" smtClean="0"/>
              <a:t>10</a:t>
            </a:r>
            <a:r>
              <a:rPr lang="en-US" baseline="30000" dirty="0" smtClean="0"/>
              <a:t>8</a:t>
            </a:r>
            <a:r>
              <a:rPr lang="en-US" dirty="0" smtClean="0"/>
              <a:t> total nodes.</a:t>
            </a:r>
          </a:p>
          <a:p>
            <a:endParaRPr lang="en-US" dirty="0" smtClean="0"/>
          </a:p>
          <a:p>
            <a:r>
              <a:rPr lang="en-US" b="1" dirty="0" smtClean="0"/>
              <a:t>Advantages</a:t>
            </a:r>
            <a:r>
              <a:rPr lang="en-US" dirty="0" smtClean="0"/>
              <a:t>: no TLM dispersion, 100 times better resolution in phi and theta. BUT computationally expensive.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7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pagPuls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407" y="2399817"/>
            <a:ext cx="5623976" cy="1925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504" y="104879"/>
            <a:ext cx="6121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Transmission Line Matrix (TLM) method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074" y="1018053"/>
            <a:ext cx="8375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TLM</a:t>
            </a:r>
            <a:r>
              <a:rPr lang="en-US" dirty="0"/>
              <a:t> is a</a:t>
            </a:r>
            <a:r>
              <a:rPr lang="en-US" b="1" dirty="0"/>
              <a:t> numerical method</a:t>
            </a:r>
            <a:r>
              <a:rPr lang="en-US" dirty="0"/>
              <a:t>, devised in </a:t>
            </a:r>
            <a:r>
              <a:rPr lang="en-US" b="1" dirty="0"/>
              <a:t>time domain</a:t>
            </a:r>
            <a:r>
              <a:rPr lang="en-US" dirty="0"/>
              <a:t>, which approaches </a:t>
            </a:r>
            <a:r>
              <a:rPr lang="en-US" dirty="0" smtClean="0"/>
              <a:t>the problem to solve </a:t>
            </a:r>
            <a:r>
              <a:rPr lang="en-US" dirty="0"/>
              <a:t>by defining a </a:t>
            </a:r>
            <a:r>
              <a:rPr lang="en-US" b="1" dirty="0"/>
              <a:t>transmission line circuit</a:t>
            </a:r>
            <a:r>
              <a:rPr lang="en-US" dirty="0"/>
              <a:t> which behaves in a similar manner, i.e. is governed by the </a:t>
            </a:r>
            <a:r>
              <a:rPr lang="en-US" b="1" dirty="0"/>
              <a:t>same differential equations</a:t>
            </a:r>
            <a:r>
              <a:rPr lang="en-US" dirty="0"/>
              <a:t>. The time and space are discretized, and a cell unit or TLM node is assigned to each differential of volume.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3074" y="4550580"/>
            <a:ext cx="8375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				Evolution </a:t>
            </a:r>
            <a:r>
              <a:rPr lang="en-US" dirty="0"/>
              <a:t>of the pulses traveling in a TLM mesh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600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2364</TotalTime>
  <Words>260</Words>
  <Application>Microsoft Macintosh PowerPoint</Application>
  <PresentationFormat>Presentación en pantalla (4:3)</PresentationFormat>
  <Paragraphs>42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Office Theme</vt:lpstr>
      <vt:lpstr>Modelling Schumann resonances using ELF measurements and the TLM electromagnetic computational method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2013 St. Patrick 'Day solar storm</vt:lpstr>
      <vt:lpstr>Presentación de PowerPoint</vt:lpstr>
      <vt:lpstr>Presentación de PowerPoint</vt:lpstr>
      <vt:lpstr>Lumped element representations of the i-series and   i-parallel circuits</vt:lpstr>
      <vt:lpstr>Presentación de PowerPoint</vt:lpstr>
      <vt:lpstr>ExoMars - ESA</vt:lpstr>
    </vt:vector>
  </TitlesOfParts>
  <Company>ESA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electricity on Mars: bibliography review</dc:title>
  <dc:creator>Sergio Toledo-Redondo</dc:creator>
  <cp:lastModifiedBy>Alfonso Salinas Extremera</cp:lastModifiedBy>
  <cp:revision>78</cp:revision>
  <dcterms:created xsi:type="dcterms:W3CDTF">2016-02-22T13:11:05Z</dcterms:created>
  <dcterms:modified xsi:type="dcterms:W3CDTF">2017-03-16T10:58:47Z</dcterms:modified>
</cp:coreProperties>
</file>