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3407" autoAdjust="0"/>
  </p:normalViewPr>
  <p:slideViewPr>
    <p:cSldViewPr snapToGrid="0" snapToObjects="1">
      <p:cViewPr varScale="1">
        <p:scale>
          <a:sx n="69" d="100"/>
          <a:sy n="69" d="100"/>
        </p:scale>
        <p:origin x="1356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406E-9967-BD4C-B7C3-D5A084925225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89A5-B041-B24A-8C06-82C46F0AF04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199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89A5-B041-B24A-8C06-82C46F0AF04A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902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160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762000"/>
            <a:ext cx="2135981" cy="5410200"/>
          </a:xfrm>
        </p:spPr>
        <p:txBody>
          <a:bodyPr vert="eaVert" lIns="45720" tIns="91440" rIns="45720" bIns="91440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4" y="762000"/>
            <a:ext cx="6160294" cy="54102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172450" y="144988"/>
            <a:ext cx="0" cy="7429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160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585216"/>
            <a:ext cx="7897559" cy="149961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104" y="2286000"/>
            <a:ext cx="3863340" cy="40233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323" y="2286000"/>
            <a:ext cx="3863340" cy="40233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2104" y="585216"/>
            <a:ext cx="7897559" cy="149961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2179636"/>
            <a:ext cx="386334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104" y="2967788"/>
            <a:ext cx="3863340" cy="33415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323" y="2179636"/>
            <a:ext cx="386334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6323" y="2967788"/>
            <a:ext cx="3863340" cy="33415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2104" y="471509"/>
            <a:ext cx="356616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7" y="822960"/>
            <a:ext cx="461372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257506"/>
            <a:ext cx="356616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8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90352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6113" y="4960138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2104" y="585216"/>
            <a:ext cx="789755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2286000"/>
            <a:ext cx="789756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2106" y="6470704"/>
            <a:ext cx="175024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699F3E-6765-794F-9B20-B695F967ABF4}" type="datetimeFigureOut">
              <a:rPr lang="es-ES_tradnl" smtClean="0"/>
              <a:pPr/>
              <a:t>22/05/2017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4883" y="6470704"/>
            <a:ext cx="479493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5333" y="6470704"/>
            <a:ext cx="79110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796D14-D90D-4F46-BD32-22205A903FC1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125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8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coordinaedsocial@outlook.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614421" y="120"/>
            <a:ext cx="3312000" cy="68703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 dirty="0"/>
          </a:p>
        </p:txBody>
      </p:sp>
      <p:sp>
        <p:nvSpPr>
          <p:cNvPr id="20" name="Rectángulo 19"/>
          <p:cNvSpPr/>
          <p:nvPr/>
        </p:nvSpPr>
        <p:spPr>
          <a:xfrm>
            <a:off x="6607278" y="1763708"/>
            <a:ext cx="93113" cy="46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23" name="CuadroTexto 22"/>
          <p:cNvSpPr txBox="1"/>
          <p:nvPr/>
        </p:nvSpPr>
        <p:spPr>
          <a:xfrm>
            <a:off x="6869138" y="1730451"/>
            <a:ext cx="2885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venir Book" charset="0"/>
                <a:ea typeface="Avenir Book" charset="0"/>
                <a:cs typeface="Avenir Book" charset="0"/>
              </a:rPr>
              <a:t>Talleres de Orientación laboral para el Grado </a:t>
            </a:r>
            <a:r>
              <a:rPr lang="es-ES_tradnl" sz="1400" dirty="0">
                <a:latin typeface="Avenir Book" charset="0"/>
                <a:ea typeface="Avenir Book" charset="0"/>
                <a:cs typeface="Avenir Book" charset="0"/>
              </a:rPr>
              <a:t>de </a:t>
            </a:r>
            <a:r>
              <a:rPr lang="es-ES_tradnl" sz="1400" dirty="0" smtClean="0">
                <a:latin typeface="Avenir Book" charset="0"/>
                <a:ea typeface="Avenir Book" charset="0"/>
                <a:cs typeface="Avenir Book" charset="0"/>
              </a:rPr>
              <a:t>Educación Social</a:t>
            </a:r>
            <a:endParaRPr lang="es-ES_tradnl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919" y="4316047"/>
            <a:ext cx="3301882" cy="2448000"/>
          </a:xfrm>
          <a:prstGeom prst="rect">
            <a:avLst/>
          </a:prstGeom>
        </p:spPr>
      </p:pic>
      <p:sp>
        <p:nvSpPr>
          <p:cNvPr id="13" name="Triángulo rectángulo 12"/>
          <p:cNvSpPr/>
          <p:nvPr/>
        </p:nvSpPr>
        <p:spPr>
          <a:xfrm>
            <a:off x="6581884" y="6423781"/>
            <a:ext cx="1886933" cy="4632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12" name="Triángulo rectángulo 11"/>
          <p:cNvSpPr/>
          <p:nvPr/>
        </p:nvSpPr>
        <p:spPr>
          <a:xfrm rot="11230247">
            <a:off x="5843102" y="6536594"/>
            <a:ext cx="4071894" cy="438188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10" name="Triángulo rectángulo 9"/>
          <p:cNvSpPr/>
          <p:nvPr/>
        </p:nvSpPr>
        <p:spPr>
          <a:xfrm rot="11124076">
            <a:off x="6062111" y="6489377"/>
            <a:ext cx="3890747" cy="313123"/>
          </a:xfrm>
          <a:prstGeom prst="rtTriangle">
            <a:avLst/>
          </a:prstGeom>
          <a:solidFill>
            <a:srgbClr val="7030A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24" name="Rectángulo 23"/>
          <p:cNvSpPr/>
          <p:nvPr/>
        </p:nvSpPr>
        <p:spPr>
          <a:xfrm>
            <a:off x="6821976" y="1763708"/>
            <a:ext cx="36000" cy="4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27" name="Triángulo rectángulo 26"/>
          <p:cNvSpPr/>
          <p:nvPr/>
        </p:nvSpPr>
        <p:spPr>
          <a:xfrm rot="10800000">
            <a:off x="7946136" y="-6190"/>
            <a:ext cx="1984070" cy="512648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25" name="Triángulo rectángulo 24"/>
          <p:cNvSpPr/>
          <p:nvPr/>
        </p:nvSpPr>
        <p:spPr>
          <a:xfrm rot="11124076">
            <a:off x="6477165" y="17961"/>
            <a:ext cx="3582379" cy="369601"/>
          </a:xfrm>
          <a:prstGeom prst="rtTriangle">
            <a:avLst/>
          </a:prstGeom>
          <a:solidFill>
            <a:srgbClr val="7030A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53" y="472426"/>
            <a:ext cx="1903160" cy="648000"/>
          </a:xfrm>
          <a:prstGeom prst="rect">
            <a:avLst/>
          </a:prstGeom>
        </p:spPr>
      </p:pic>
      <p:sp>
        <p:nvSpPr>
          <p:cNvPr id="26" name="Triángulo rectángulo 25"/>
          <p:cNvSpPr/>
          <p:nvPr/>
        </p:nvSpPr>
        <p:spPr>
          <a:xfrm rot="11356171">
            <a:off x="6803015" y="140456"/>
            <a:ext cx="3254008" cy="266495"/>
          </a:xfrm>
          <a:prstGeom prst="rtTriangle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33" name="CuadroTexto 32"/>
          <p:cNvSpPr txBox="1"/>
          <p:nvPr/>
        </p:nvSpPr>
        <p:spPr>
          <a:xfrm>
            <a:off x="6619767" y="3933300"/>
            <a:ext cx="3286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>
                <a:latin typeface="Avenir Book" charset="0"/>
                <a:ea typeface="Avenir Book" charset="0"/>
                <a:cs typeface="Avenir Book" charset="0"/>
              </a:rPr>
              <a:t>Coordinación de los Grados</a:t>
            </a:r>
            <a:endParaRPr lang="es-ES_tradnl" sz="11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>
          <a:xfrm>
            <a:off x="8846543" y="2813421"/>
            <a:ext cx="900000" cy="900000"/>
          </a:xfrm>
          <a:prstGeom prst="ellipse">
            <a:avLst/>
          </a:prstGeom>
          <a:solidFill>
            <a:srgbClr val="7030A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8641487" y="2672342"/>
            <a:ext cx="612000" cy="612000"/>
          </a:xfrm>
          <a:prstGeom prst="ellipse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Elipse 31"/>
          <p:cNvSpPr>
            <a:spLocks noChangeAspect="1"/>
          </p:cNvSpPr>
          <p:nvPr/>
        </p:nvSpPr>
        <p:spPr>
          <a:xfrm>
            <a:off x="8831108" y="2322246"/>
            <a:ext cx="1152000" cy="1152000"/>
          </a:xfrm>
          <a:prstGeom prst="ellipse">
            <a:avLst/>
          </a:prstGeom>
          <a:solidFill>
            <a:srgbClr val="7030A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>
            <a:spLocks/>
          </p:cNvSpPr>
          <p:nvPr/>
        </p:nvSpPr>
        <p:spPr>
          <a:xfrm>
            <a:off x="8686734" y="2545458"/>
            <a:ext cx="14407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Curso </a:t>
            </a:r>
          </a:p>
          <a:p>
            <a:pPr algn="ctr"/>
            <a:r>
              <a:rPr lang="es-ES_tradnl" sz="11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Académico</a:t>
            </a:r>
          </a:p>
          <a:p>
            <a:pPr algn="ctr"/>
            <a:r>
              <a:rPr lang="es-ES_tradnl" sz="11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2016-2017</a:t>
            </a:r>
            <a:endParaRPr lang="es-ES_tradnl" sz="11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91493" y="-14260"/>
            <a:ext cx="3328274" cy="69039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1097" y="-84662"/>
            <a:ext cx="331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463" dirty="0" smtClean="0"/>
              <a:t>  </a:t>
            </a:r>
            <a:endParaRPr lang="es-ES_tradnl" sz="1463" dirty="0"/>
          </a:p>
        </p:txBody>
      </p:sp>
      <p:sp>
        <p:nvSpPr>
          <p:cNvPr id="48" name="Triángulo rectángulo 47"/>
          <p:cNvSpPr/>
          <p:nvPr/>
        </p:nvSpPr>
        <p:spPr>
          <a:xfrm flipH="1">
            <a:off x="1453283" y="6437837"/>
            <a:ext cx="1881515" cy="46506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46" name="Triángulo rectángulo 45"/>
          <p:cNvSpPr/>
          <p:nvPr/>
        </p:nvSpPr>
        <p:spPr>
          <a:xfrm rot="10350947" flipH="1">
            <a:off x="-115806" y="6621258"/>
            <a:ext cx="3854324" cy="435304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45" name="Triángulo rectángulo 44"/>
          <p:cNvSpPr/>
          <p:nvPr/>
        </p:nvSpPr>
        <p:spPr>
          <a:xfrm rot="10505629" flipH="1">
            <a:off x="-207150" y="6509837"/>
            <a:ext cx="4037013" cy="320799"/>
          </a:xfrm>
          <a:prstGeom prst="rtTriangle">
            <a:avLst/>
          </a:prstGeom>
          <a:solidFill>
            <a:srgbClr val="7030A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44" name="Rectángulo 43"/>
          <p:cNvSpPr/>
          <p:nvPr/>
        </p:nvSpPr>
        <p:spPr>
          <a:xfrm>
            <a:off x="3318355" y="6443099"/>
            <a:ext cx="331832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Rectángulo 42"/>
          <p:cNvSpPr/>
          <p:nvPr/>
        </p:nvSpPr>
        <p:spPr>
          <a:xfrm>
            <a:off x="3334581" y="6399389"/>
            <a:ext cx="329694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Rectángulo 46"/>
          <p:cNvSpPr/>
          <p:nvPr/>
        </p:nvSpPr>
        <p:spPr>
          <a:xfrm>
            <a:off x="3291494" y="6355679"/>
            <a:ext cx="3408898" cy="1331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Triángulo rectángulo 48"/>
          <p:cNvSpPr/>
          <p:nvPr/>
        </p:nvSpPr>
        <p:spPr>
          <a:xfrm rot="10800000" flipH="1">
            <a:off x="-11097" y="-68851"/>
            <a:ext cx="2022777" cy="512648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50" name="Triángulo rectángulo 49"/>
          <p:cNvSpPr/>
          <p:nvPr/>
        </p:nvSpPr>
        <p:spPr>
          <a:xfrm rot="10295377" flipH="1">
            <a:off x="-178364" y="-3226"/>
            <a:ext cx="3582000" cy="369601"/>
          </a:xfrm>
          <a:prstGeom prst="rtTriangle">
            <a:avLst/>
          </a:prstGeom>
          <a:solidFill>
            <a:srgbClr val="7030A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51" name="Triángulo rectángulo 50"/>
          <p:cNvSpPr/>
          <p:nvPr/>
        </p:nvSpPr>
        <p:spPr>
          <a:xfrm rot="10100873" flipH="1">
            <a:off x="-86279" y="143953"/>
            <a:ext cx="3254400" cy="266495"/>
          </a:xfrm>
          <a:prstGeom prst="rtTriangle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52" name="CuadroTexto 51"/>
          <p:cNvSpPr txBox="1"/>
          <p:nvPr/>
        </p:nvSpPr>
        <p:spPr>
          <a:xfrm>
            <a:off x="3330690" y="678636"/>
            <a:ext cx="327601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chemeClr val="bg1"/>
                </a:solidFill>
              </a:rPr>
              <a:t>Web de la facultad de Ciencias de la Educación</a:t>
            </a:r>
          </a:p>
          <a:p>
            <a:pPr algn="ctr"/>
            <a:r>
              <a:rPr lang="es-ES_tradnl" sz="1100" dirty="0">
                <a:solidFill>
                  <a:schemeClr val="bg1"/>
                </a:solidFill>
              </a:rPr>
              <a:t>http://</a:t>
            </a:r>
            <a:r>
              <a:rPr lang="es-ES_tradnl" sz="1100" dirty="0" err="1" smtClean="0">
                <a:solidFill>
                  <a:schemeClr val="bg1"/>
                </a:solidFill>
              </a:rPr>
              <a:t>educacion.ugr.es</a:t>
            </a:r>
            <a:endParaRPr lang="es-ES_tradnl" sz="1100" dirty="0" smtClean="0">
              <a:solidFill>
                <a:schemeClr val="bg1"/>
              </a:solidFill>
            </a:endParaRPr>
          </a:p>
          <a:p>
            <a:pPr algn="ctr"/>
            <a:endParaRPr lang="es-ES_tradnl" sz="1100" dirty="0">
              <a:solidFill>
                <a:schemeClr val="bg1"/>
              </a:solidFill>
            </a:endParaRPr>
          </a:p>
          <a:p>
            <a:pPr algn="ctr"/>
            <a:endParaRPr lang="es-ES_tradnl" sz="1100" dirty="0" smtClean="0">
              <a:solidFill>
                <a:schemeClr val="bg1"/>
              </a:solidFill>
            </a:endParaRPr>
          </a:p>
          <a:p>
            <a:pPr algn="ctr"/>
            <a:endParaRPr lang="es-ES_tradnl" sz="1100" dirty="0" smtClean="0">
              <a:solidFill>
                <a:schemeClr val="bg1"/>
              </a:solidFill>
            </a:endParaRPr>
          </a:p>
          <a:p>
            <a:pPr algn="ctr"/>
            <a:endParaRPr lang="es-ES_tradnl" sz="1100" dirty="0">
              <a:solidFill>
                <a:schemeClr val="bg1"/>
              </a:solidFill>
            </a:endParaRPr>
          </a:p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Coordinador del Grado de Educación Social</a:t>
            </a:r>
          </a:p>
          <a:p>
            <a:pPr algn="ctr"/>
            <a:r>
              <a:rPr lang="es-ES_tradnl" sz="1400" dirty="0" smtClean="0">
                <a:solidFill>
                  <a:schemeClr val="bg1"/>
                </a:solidFill>
              </a:rPr>
              <a:t>Gabriel Carmona Orantes</a:t>
            </a:r>
          </a:p>
          <a:p>
            <a:pPr algn="ctr"/>
            <a:r>
              <a:rPr lang="es-ES_tradnl" sz="1400" dirty="0" err="1" smtClean="0">
                <a:solidFill>
                  <a:schemeClr val="bg1"/>
                </a:solidFill>
              </a:rPr>
              <a:t>Tlf</a:t>
            </a:r>
            <a:r>
              <a:rPr lang="es-ES_tradnl" sz="1400" dirty="0" smtClean="0">
                <a:solidFill>
                  <a:schemeClr val="bg1"/>
                </a:solidFill>
              </a:rPr>
              <a:t>. 958 249 890</a:t>
            </a:r>
          </a:p>
          <a:p>
            <a:pPr algn="ctr"/>
            <a:r>
              <a:rPr lang="es-ES_tradnl" sz="1400" dirty="0" smtClean="0">
                <a:solidFill>
                  <a:schemeClr val="bg1"/>
                </a:solidFill>
              </a:rPr>
              <a:t>E-mail. gcarmona@ugr.es </a:t>
            </a:r>
            <a:endParaRPr lang="es-ES_tradnl" sz="1100" dirty="0" smtClean="0">
              <a:solidFill>
                <a:schemeClr val="bg1"/>
              </a:solidFill>
            </a:endParaRPr>
          </a:p>
          <a:p>
            <a:pPr algn="ctr"/>
            <a:endParaRPr lang="es-ES_tradnl" sz="1100" dirty="0">
              <a:solidFill>
                <a:schemeClr val="bg1"/>
              </a:solidFill>
            </a:endParaRPr>
          </a:p>
          <a:p>
            <a:pPr algn="ctr"/>
            <a:endParaRPr lang="es-ES_tradnl" sz="1100" dirty="0" smtClean="0">
              <a:solidFill>
                <a:schemeClr val="bg1"/>
              </a:solidFill>
            </a:endParaRPr>
          </a:p>
          <a:p>
            <a:pPr algn="ctr"/>
            <a:endParaRPr lang="es-ES_tradnl" sz="1100" dirty="0" smtClean="0">
              <a:solidFill>
                <a:schemeClr val="bg1"/>
              </a:solidFill>
            </a:endParaRPr>
          </a:p>
          <a:p>
            <a:pPr algn="ctr"/>
            <a:endParaRPr lang="es-ES_tradnl" sz="1100" dirty="0" smtClean="0">
              <a:solidFill>
                <a:schemeClr val="bg1"/>
              </a:solidFill>
            </a:endParaRPr>
          </a:p>
          <a:p>
            <a:pPr algn="ctr"/>
            <a:endParaRPr lang="es-ES_tradnl" sz="1100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bg1"/>
                </a:solidFill>
              </a:rPr>
              <a:t>Diseño: Rubén Moreno Arrebola</a:t>
            </a:r>
          </a:p>
          <a:p>
            <a:pPr algn="ctr"/>
            <a:r>
              <a:rPr lang="es-ES_tradnl" sz="1100" dirty="0" smtClean="0">
                <a:solidFill>
                  <a:schemeClr val="bg1"/>
                </a:solidFill>
              </a:rPr>
              <a:t>Edición: David Aguilera Morales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4106084" y="-8051"/>
            <a:ext cx="1765294" cy="413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38" name="CuadroTexto 37"/>
          <p:cNvSpPr txBox="1"/>
          <p:nvPr/>
        </p:nvSpPr>
        <p:spPr>
          <a:xfrm>
            <a:off x="3345918" y="-16423"/>
            <a:ext cx="3276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Datos de contacto</a:t>
            </a: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4101054" y="436250"/>
            <a:ext cx="1764000" cy="3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55" name="Rectángulo 54"/>
          <p:cNvSpPr/>
          <p:nvPr/>
        </p:nvSpPr>
        <p:spPr>
          <a:xfrm>
            <a:off x="4101054" y="498389"/>
            <a:ext cx="1764000" cy="3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2" name="Rectángulo redondeado 1"/>
          <p:cNvSpPr/>
          <p:nvPr/>
        </p:nvSpPr>
        <p:spPr>
          <a:xfrm>
            <a:off x="3622950" y="4041743"/>
            <a:ext cx="2721935" cy="22487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tx1"/>
                </a:solidFill>
              </a:rPr>
              <a:t>Para más información no dude en contactar con el coordinador del Grado de Educación Social, o póngase en contacto con nosotros en el  Despacho 133 (junto a Cafetería)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993380" y="462453"/>
            <a:ext cx="2186462" cy="22176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smtClean="0">
                <a:solidFill>
                  <a:schemeClr val="bg1"/>
                </a:solidFill>
              </a:rPr>
              <a:t>Más </a:t>
            </a:r>
            <a:r>
              <a:rPr lang="es-ES_tradnl" sz="1400" b="1" dirty="0" smtClean="0">
                <a:solidFill>
                  <a:schemeClr val="bg1"/>
                </a:solidFill>
              </a:rPr>
              <a:t>información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141414" y="828708"/>
            <a:ext cx="3019910" cy="1984714"/>
          </a:xfrm>
          <a:prstGeom prst="roundRect">
            <a:avLst>
              <a:gd name="adj" fmla="val 17072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050" dirty="0" smtClean="0">
                <a:solidFill>
                  <a:schemeClr val="tx1"/>
                </a:solidFill>
              </a:rPr>
              <a:t>En esta nueva edición ampliamos el campo de acción, y dirigimos también nuestra propuesta al alumnado de primer curso y segundo curso, además del alumnado de tercer y cuarto curso, al considerar que este sector de alumnado necesita prioritariamente orientación, consejo y ayuda para empezar desde el principio a encauzar su formación hacia un porqué. Por esta razón, consideramos imprescindible que sea el personal técnico del CPEP quien acometa esta labor.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3207451" y="463717"/>
            <a:ext cx="36000" cy="2118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58" name="Rectángulo 57"/>
          <p:cNvSpPr/>
          <p:nvPr/>
        </p:nvSpPr>
        <p:spPr>
          <a:xfrm>
            <a:off x="3266143" y="465929"/>
            <a:ext cx="36000" cy="2118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 dirty="0"/>
          </a:p>
        </p:txBody>
      </p:sp>
      <p:sp>
        <p:nvSpPr>
          <p:cNvPr id="59" name="Rectángulo redondeado 58"/>
          <p:cNvSpPr/>
          <p:nvPr/>
        </p:nvSpPr>
        <p:spPr>
          <a:xfrm>
            <a:off x="125160" y="725252"/>
            <a:ext cx="3049838" cy="215212"/>
          </a:xfrm>
          <a:prstGeom prst="roundRect">
            <a:avLst>
              <a:gd name="adj" fmla="val 4099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Justificación</a:t>
            </a:r>
            <a:r>
              <a:rPr lang="es-ES_tradnl" sz="1200" dirty="0" smtClean="0">
                <a:solidFill>
                  <a:schemeClr val="bg1"/>
                </a:solidFill>
              </a:rPr>
              <a:t>: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6741403" y="1767743"/>
            <a:ext cx="36000" cy="4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996" y="-14260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937" y="1054145"/>
            <a:ext cx="540000" cy="404483"/>
          </a:xfrm>
          <a:prstGeom prst="rect">
            <a:avLst/>
          </a:prstGeom>
        </p:spPr>
      </p:pic>
      <p:sp>
        <p:nvSpPr>
          <p:cNvPr id="65" name="CuadroTexto 64"/>
          <p:cNvSpPr txBox="1"/>
          <p:nvPr/>
        </p:nvSpPr>
        <p:spPr>
          <a:xfrm>
            <a:off x="7481652" y="1087110"/>
            <a:ext cx="181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FACULTAD DE CIENCIAS </a:t>
            </a:r>
          </a:p>
          <a:p>
            <a:pPr algn="r"/>
            <a:r>
              <a:rPr lang="es-ES_tradnl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DE LA EDUCACIÓN</a:t>
            </a:r>
            <a:endParaRPr lang="es-ES_tradnl" sz="700" b="1" dirty="0">
              <a:solidFill>
                <a:schemeClr val="tx1">
                  <a:lumMod val="85000"/>
                  <a:lumOff val="15000"/>
                </a:schemeClr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125160" y="4194910"/>
            <a:ext cx="30920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Colabora: </a:t>
            </a:r>
          </a:p>
          <a:p>
            <a:r>
              <a:rPr lang="es-ES" sz="1400" dirty="0" smtClean="0"/>
              <a:t>Vicedecanato de estudiantes y extensión</a:t>
            </a:r>
          </a:p>
          <a:p>
            <a:r>
              <a:rPr lang="es-ES" sz="1400" dirty="0" smtClean="0"/>
              <a:t>Universitaria</a:t>
            </a:r>
          </a:p>
          <a:p>
            <a:endParaRPr lang="es-ES" sz="1400" dirty="0" smtClean="0"/>
          </a:p>
          <a:p>
            <a:r>
              <a:rPr lang="es-ES" sz="1400" b="1" dirty="0" smtClean="0"/>
              <a:t>Patrocina:</a:t>
            </a:r>
          </a:p>
          <a:p>
            <a:endParaRPr lang="es-ES" sz="1400" dirty="0"/>
          </a:p>
        </p:txBody>
      </p:sp>
      <p:pic>
        <p:nvPicPr>
          <p:cNvPr id="1026" name="Picture 2" descr="centro_emple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4294" y="4918249"/>
            <a:ext cx="1754771" cy="146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ángulo redondeado 39"/>
          <p:cNvSpPr/>
          <p:nvPr/>
        </p:nvSpPr>
        <p:spPr>
          <a:xfrm>
            <a:off x="130038" y="3028308"/>
            <a:ext cx="3019910" cy="1181858"/>
          </a:xfrm>
          <a:prstGeom prst="roundRect">
            <a:avLst>
              <a:gd name="adj" fmla="val 17072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_tradnl" sz="100" dirty="0">
              <a:solidFill>
                <a:schemeClr val="tx1"/>
              </a:solidFill>
            </a:endParaRPr>
          </a:p>
          <a:p>
            <a:pPr algn="just"/>
            <a:endParaRPr lang="es-ES_tradnl" sz="100" dirty="0" smtClean="0">
              <a:solidFill>
                <a:schemeClr val="tx1"/>
              </a:solidFill>
            </a:endParaRPr>
          </a:p>
          <a:p>
            <a:pPr algn="just"/>
            <a:endParaRPr lang="es-ES_tradnl" sz="100" dirty="0">
              <a:solidFill>
                <a:schemeClr val="tx1"/>
              </a:solidFill>
            </a:endParaRPr>
          </a:p>
          <a:p>
            <a:pPr algn="just"/>
            <a:endParaRPr lang="es-ES_tradnl" sz="100" dirty="0" smtClean="0">
              <a:solidFill>
                <a:schemeClr val="tx1"/>
              </a:solidFill>
            </a:endParaRPr>
          </a:p>
          <a:p>
            <a:pPr algn="just"/>
            <a:endParaRPr lang="es-ES_tradnl" sz="100" dirty="0">
              <a:solidFill>
                <a:schemeClr val="tx1"/>
              </a:solidFill>
            </a:endParaRPr>
          </a:p>
        </p:txBody>
      </p:sp>
      <p:sp>
        <p:nvSpPr>
          <p:cNvPr id="69" name="Rectángulo redondeado 58"/>
          <p:cNvSpPr/>
          <p:nvPr/>
        </p:nvSpPr>
        <p:spPr>
          <a:xfrm>
            <a:off x="113784" y="2883908"/>
            <a:ext cx="3049838" cy="215212"/>
          </a:xfrm>
          <a:prstGeom prst="roundRect">
            <a:avLst>
              <a:gd name="adj" fmla="val 4099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Certificado de asistencia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126260" y="3166748"/>
            <a:ext cx="307648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Para recoger su certificado de asistencia acuda al </a:t>
            </a:r>
          </a:p>
          <a:p>
            <a:r>
              <a:rPr lang="es-ES" sz="1100" dirty="0" smtClean="0"/>
              <a:t>Despacho 133 (junto a cafetería) en horario de:</a:t>
            </a:r>
          </a:p>
          <a:p>
            <a:endParaRPr lang="es-ES" sz="1100" dirty="0" smtClean="0"/>
          </a:p>
          <a:p>
            <a:pPr algn="ctr"/>
            <a:r>
              <a:rPr lang="es-ES" sz="1100" b="1" dirty="0" smtClean="0"/>
              <a:t>Mañanas</a:t>
            </a:r>
            <a:r>
              <a:rPr lang="es-ES" sz="1100" dirty="0" smtClean="0"/>
              <a:t>    9.00 a 13.30</a:t>
            </a:r>
          </a:p>
          <a:p>
            <a:pPr algn="ctr"/>
            <a:r>
              <a:rPr lang="es-ES" sz="1100" b="1" dirty="0" smtClean="0"/>
              <a:t>Tardes </a:t>
            </a:r>
            <a:r>
              <a:rPr lang="es-ES" sz="1100" dirty="0" smtClean="0"/>
              <a:t>       16.00 a 18.00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8808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31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12000" y="0"/>
            <a:ext cx="3312000" cy="6858000"/>
          </a:xfrm>
          <a:prstGeom prst="rect">
            <a:avLst/>
          </a:prstGeom>
          <a:solidFill>
            <a:srgbClr val="3E1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 dirty="0"/>
          </a:p>
        </p:txBody>
      </p:sp>
      <p:sp>
        <p:nvSpPr>
          <p:cNvPr id="4" name="Rectángulo 3"/>
          <p:cNvSpPr/>
          <p:nvPr/>
        </p:nvSpPr>
        <p:spPr>
          <a:xfrm>
            <a:off x="6594000" y="0"/>
            <a:ext cx="331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463"/>
          </a:p>
        </p:txBody>
      </p:sp>
      <p:sp>
        <p:nvSpPr>
          <p:cNvPr id="6" name="Rectángulo redondeado 5"/>
          <p:cNvSpPr/>
          <p:nvPr/>
        </p:nvSpPr>
        <p:spPr>
          <a:xfrm>
            <a:off x="-278271" y="856643"/>
            <a:ext cx="3470670" cy="1136749"/>
          </a:xfrm>
          <a:prstGeom prst="roundRect">
            <a:avLst>
              <a:gd name="adj" fmla="val 157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800" dirty="0" smtClean="0">
              <a:solidFill>
                <a:schemeClr val="tx1"/>
              </a:solidFill>
            </a:endParaRPr>
          </a:p>
          <a:p>
            <a:endParaRPr lang="es-ES_tradnl" sz="800" dirty="0">
              <a:solidFill>
                <a:schemeClr val="tx1"/>
              </a:solidFill>
            </a:endParaRPr>
          </a:p>
          <a:p>
            <a:pPr marL="628650" lvl="1" indent="-171450">
              <a:buFont typeface="Courier New" charset="0"/>
              <a:buChar char="o"/>
            </a:pPr>
            <a:r>
              <a:rPr lang="es-ES_tradnl" sz="1100" dirty="0" smtClean="0">
                <a:solidFill>
                  <a:schemeClr val="tx1"/>
                </a:solidFill>
              </a:rPr>
              <a:t>Para el </a:t>
            </a:r>
            <a:r>
              <a:rPr lang="es-ES_tradnl" sz="1100" b="1" dirty="0" smtClean="0">
                <a:solidFill>
                  <a:schemeClr val="tx1"/>
                </a:solidFill>
              </a:rPr>
              <a:t>Prácticum I </a:t>
            </a:r>
            <a:r>
              <a:rPr lang="es-ES_tradnl" sz="1100" dirty="0" smtClean="0">
                <a:solidFill>
                  <a:schemeClr val="tx1"/>
                </a:solidFill>
              </a:rPr>
              <a:t>(3º curso) debe tener superados </a:t>
            </a:r>
            <a:r>
              <a:rPr lang="es-ES_tradnl" sz="1100" b="1" dirty="0" smtClean="0">
                <a:solidFill>
                  <a:schemeClr val="tx1"/>
                </a:solidFill>
              </a:rPr>
              <a:t>102 créditos.</a:t>
            </a:r>
            <a:endParaRPr lang="es-ES_tradnl" sz="700" b="1" dirty="0" smtClean="0">
              <a:solidFill>
                <a:schemeClr val="tx1"/>
              </a:solidFill>
            </a:endParaRPr>
          </a:p>
          <a:p>
            <a:pPr marL="628650" lvl="1" indent="-171450">
              <a:buFont typeface="Courier New" charset="0"/>
              <a:buChar char="o"/>
            </a:pPr>
            <a:r>
              <a:rPr lang="es-ES_tradnl" sz="1100" dirty="0" smtClean="0">
                <a:solidFill>
                  <a:schemeClr val="tx1"/>
                </a:solidFill>
              </a:rPr>
              <a:t>Para el </a:t>
            </a:r>
            <a:r>
              <a:rPr lang="es-ES_tradnl" sz="1100" b="1" dirty="0" smtClean="0">
                <a:solidFill>
                  <a:schemeClr val="tx1"/>
                </a:solidFill>
              </a:rPr>
              <a:t>Prácticum II </a:t>
            </a:r>
            <a:r>
              <a:rPr lang="es-ES_tradnl" sz="1100" dirty="0" smtClean="0">
                <a:solidFill>
                  <a:schemeClr val="tx1"/>
                </a:solidFill>
              </a:rPr>
              <a:t>(4º curso) debe tener superados </a:t>
            </a:r>
            <a:r>
              <a:rPr lang="es-ES_tradnl" sz="1100" b="1" dirty="0" smtClean="0">
                <a:solidFill>
                  <a:schemeClr val="tx1"/>
                </a:solidFill>
              </a:rPr>
              <a:t>160 créditos.</a:t>
            </a:r>
            <a:endParaRPr lang="es-ES_tradnl" sz="11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1370" y="82568"/>
            <a:ext cx="308779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Taller informativo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-312805" y="856643"/>
            <a:ext cx="3505204" cy="324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chemeClr val="bg1"/>
                </a:solidFill>
              </a:rPr>
              <a:t>Requisitos para matricularse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432391" y="4461057"/>
            <a:ext cx="3073762" cy="2256944"/>
          </a:xfrm>
          <a:prstGeom prst="roundRect">
            <a:avLst>
              <a:gd name="adj" fmla="val 56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/>
            <a:r>
              <a:rPr lang="es-ES" sz="1200" dirty="0" smtClean="0">
                <a:solidFill>
                  <a:schemeClr val="tx1"/>
                </a:solidFill>
              </a:rPr>
              <a:t>1. Mostrar los espacios de inserción laboral de los ámbitos de ejercicio de la Educación Social.</a:t>
            </a:r>
          </a:p>
          <a:p>
            <a:pPr marL="171450" indent="-171450" algn="just"/>
            <a:r>
              <a:rPr lang="es-ES" sz="1200" dirty="0" smtClean="0">
                <a:solidFill>
                  <a:schemeClr val="tx1"/>
                </a:solidFill>
              </a:rPr>
              <a:t>2. Mostrar perfiles y funciones de los/as Educadores/as Sociales profesionales.</a:t>
            </a:r>
          </a:p>
          <a:p>
            <a:pPr marL="171450" indent="-171450" algn="just"/>
            <a:r>
              <a:rPr lang="es-ES" sz="1200" dirty="0" smtClean="0">
                <a:solidFill>
                  <a:schemeClr val="tx1"/>
                </a:solidFill>
              </a:rPr>
              <a:t>3. Ofrecer estrategias de intervención socioeducativa en espacios educativos formales y no formales.</a:t>
            </a:r>
          </a:p>
          <a:p>
            <a:pPr marL="171450" indent="-171450" algn="just"/>
            <a:r>
              <a:rPr lang="es-ES" sz="1200" dirty="0" smtClean="0">
                <a:solidFill>
                  <a:schemeClr val="tx1"/>
                </a:solidFill>
              </a:rPr>
              <a:t>4. Desarrollar competencias para la búsqueda de empleo.</a:t>
            </a:r>
          </a:p>
          <a:p>
            <a:pPr marL="171450" indent="-171450" algn="just"/>
            <a:r>
              <a:rPr lang="es-ES" sz="1200" dirty="0" smtClean="0">
                <a:solidFill>
                  <a:schemeClr val="tx1"/>
                </a:solidFill>
              </a:rPr>
              <a:t>5. Conocer los recursos de orientación, empleo y prácticas de la UGR.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416601" y="4137057"/>
            <a:ext cx="3076328" cy="324000"/>
          </a:xfrm>
          <a:prstGeom prst="roundRect">
            <a:avLst>
              <a:gd name="adj" fmla="val 443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Objetivos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-402336" y="633361"/>
            <a:ext cx="3594735" cy="1406975"/>
          </a:xfrm>
          <a:prstGeom prst="roundRect">
            <a:avLst>
              <a:gd name="adj" fmla="val 10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800" dirty="0" smtClean="0">
              <a:solidFill>
                <a:schemeClr val="tx1"/>
              </a:solidFill>
            </a:endParaRPr>
          </a:p>
          <a:p>
            <a:endParaRPr lang="es-ES_tradnl" sz="800" dirty="0">
              <a:solidFill>
                <a:schemeClr val="tx1"/>
              </a:solidFill>
            </a:endParaRP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tx1"/>
                </a:solidFill>
              </a:rPr>
              <a:t>Ser alumno/a del Grado de Educación Social preferentemente de </a:t>
            </a:r>
            <a:r>
              <a:rPr lang="es-ES_tradnl" sz="1400" b="1" dirty="0" smtClean="0">
                <a:solidFill>
                  <a:schemeClr val="tx1"/>
                </a:solidFill>
              </a:rPr>
              <a:t>1.º y 2.º curso.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S_tradnl" sz="1400" b="1" smtClean="0">
                <a:solidFill>
                  <a:schemeClr val="tx1"/>
                </a:solidFill>
              </a:rPr>
              <a:t>Gratuito</a:t>
            </a:r>
            <a:r>
              <a:rPr lang="es-ES_tradnl" sz="1400" smtClean="0">
                <a:solidFill>
                  <a:schemeClr val="tx1"/>
                </a:solidFill>
              </a:rPr>
              <a:t>.</a:t>
            </a:r>
            <a:endParaRPr lang="es-ES_tradnl" sz="1400" dirty="0" smtClean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-210313" y="597331"/>
            <a:ext cx="3402711" cy="304646"/>
          </a:xfrm>
          <a:prstGeom prst="roundRect">
            <a:avLst>
              <a:gd name="adj" fmla="val 4099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chemeClr val="bg1"/>
                </a:solidFill>
              </a:rPr>
              <a:t>Requisitos para </a:t>
            </a:r>
            <a:r>
              <a:rPr lang="es-ES_tradnl" sz="1600" dirty="0" smtClean="0">
                <a:solidFill>
                  <a:schemeClr val="bg1"/>
                </a:solidFill>
              </a:rPr>
              <a:t>inscribirse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-402336" y="2507399"/>
            <a:ext cx="3594735" cy="1393443"/>
          </a:xfrm>
          <a:prstGeom prst="roundRect">
            <a:avLst>
              <a:gd name="adj" fmla="val 10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/>
            <a:endParaRPr lang="es-ES" sz="1400" dirty="0" smtClean="0">
              <a:solidFill>
                <a:schemeClr val="tx1"/>
              </a:solidFill>
            </a:endParaRPr>
          </a:p>
          <a:p>
            <a:pPr marL="628650" lvl="1" indent="-171450"/>
            <a:r>
              <a:rPr lang="es-ES" sz="1400" dirty="0" smtClean="0">
                <a:solidFill>
                  <a:schemeClr val="tx1"/>
                </a:solidFill>
              </a:rPr>
              <a:t>1. Programa de prácticas. </a:t>
            </a:r>
          </a:p>
          <a:p>
            <a:pPr marL="628650" lvl="1" indent="-171450"/>
            <a:r>
              <a:rPr lang="es-ES" sz="1400" dirty="0" smtClean="0">
                <a:solidFill>
                  <a:schemeClr val="tx1"/>
                </a:solidFill>
              </a:rPr>
              <a:t>2. Recursos de Orientación. </a:t>
            </a:r>
          </a:p>
          <a:p>
            <a:pPr marL="628650" lvl="1" indent="-171450"/>
            <a:r>
              <a:rPr lang="es-ES" sz="1400" dirty="0" smtClean="0">
                <a:solidFill>
                  <a:schemeClr val="tx1"/>
                </a:solidFill>
              </a:rPr>
              <a:t>3. Recursos de Empleo.</a:t>
            </a:r>
          </a:p>
          <a:p>
            <a:pPr marL="628650" lvl="1" indent="-171450"/>
            <a:endParaRPr lang="es-ES_tradnl" sz="1100" b="1" dirty="0" smtClean="0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-128016" y="2411866"/>
            <a:ext cx="3325264" cy="304646"/>
          </a:xfrm>
          <a:prstGeom prst="roundRect">
            <a:avLst>
              <a:gd name="adj" fmla="val 4099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Contenidos: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544383" y="121140"/>
            <a:ext cx="286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¿Quién?¿Cuándo?¿Dónde?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3423304" y="811712"/>
            <a:ext cx="3075793" cy="1474289"/>
          </a:xfrm>
          <a:prstGeom prst="roundRect">
            <a:avLst>
              <a:gd name="adj" fmla="val 77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>
                <a:solidFill>
                  <a:schemeClr val="tx1"/>
                </a:solidFill>
              </a:rPr>
              <a:t>¿Quién?</a:t>
            </a:r>
          </a:p>
          <a:p>
            <a:pPr>
              <a:buFontTx/>
              <a:buChar char="-"/>
            </a:pPr>
            <a:r>
              <a:rPr lang="es-ES_tradnl" sz="1400" dirty="0" smtClean="0">
                <a:solidFill>
                  <a:schemeClr val="tx1"/>
                </a:solidFill>
              </a:rPr>
              <a:t>Ponente: Antonio Lozano</a:t>
            </a:r>
          </a:p>
          <a:p>
            <a:r>
              <a:rPr lang="es-ES_tradnl" sz="1400" b="1" dirty="0" smtClean="0">
                <a:solidFill>
                  <a:schemeClr val="tx1"/>
                </a:solidFill>
              </a:rPr>
              <a:t> ¿Cuándo?</a:t>
            </a:r>
          </a:p>
          <a:p>
            <a:pPr>
              <a:buFontTx/>
              <a:buChar char="-"/>
            </a:pPr>
            <a:r>
              <a:rPr lang="es-ES_tradnl" sz="1400" dirty="0" smtClean="0">
                <a:solidFill>
                  <a:schemeClr val="tx1"/>
                </a:solidFill>
              </a:rPr>
              <a:t>24 de Mayo de 11.30 a 13.00</a:t>
            </a:r>
          </a:p>
          <a:p>
            <a:r>
              <a:rPr lang="es-ES_tradnl" sz="1400" b="1" dirty="0" smtClean="0">
                <a:solidFill>
                  <a:schemeClr val="tx1"/>
                </a:solidFill>
              </a:rPr>
              <a:t>¿Dónde?</a:t>
            </a:r>
          </a:p>
          <a:p>
            <a:r>
              <a:rPr lang="es-ES_tradnl" sz="1400" dirty="0" smtClean="0">
                <a:solidFill>
                  <a:schemeClr val="tx1"/>
                </a:solidFill>
              </a:rPr>
              <a:t>- Aula C6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3416600" y="616220"/>
            <a:ext cx="3076328" cy="30464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TALLER INFORMATIVO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3438285" y="2670148"/>
            <a:ext cx="3075793" cy="1353527"/>
          </a:xfrm>
          <a:prstGeom prst="roundRect">
            <a:avLst>
              <a:gd name="adj" fmla="val 10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>
                <a:solidFill>
                  <a:schemeClr val="tx1"/>
                </a:solidFill>
              </a:rPr>
              <a:t>¿Quién?</a:t>
            </a:r>
          </a:p>
          <a:p>
            <a:pPr>
              <a:buFontTx/>
              <a:buChar char="-"/>
            </a:pPr>
            <a:r>
              <a:rPr lang="es-ES_tradnl" sz="1400" dirty="0" smtClean="0">
                <a:solidFill>
                  <a:schemeClr val="tx1"/>
                </a:solidFill>
              </a:rPr>
              <a:t>Ponente: Alejandro Moreno Garzón</a:t>
            </a:r>
          </a:p>
          <a:p>
            <a:r>
              <a:rPr lang="es-ES_tradnl" sz="1400" b="1" dirty="0" smtClean="0">
                <a:solidFill>
                  <a:schemeClr val="tx1"/>
                </a:solidFill>
              </a:rPr>
              <a:t> ¿Cuándo?</a:t>
            </a:r>
          </a:p>
          <a:p>
            <a:pPr>
              <a:buFontTx/>
              <a:buChar char="-"/>
            </a:pPr>
            <a:r>
              <a:rPr lang="es-ES_tradnl" sz="1400" dirty="0" smtClean="0">
                <a:solidFill>
                  <a:schemeClr val="tx1"/>
                </a:solidFill>
              </a:rPr>
              <a:t>24 y 25 de Mayo de 16.30 a 21.00</a:t>
            </a:r>
          </a:p>
          <a:p>
            <a:r>
              <a:rPr lang="es-ES_tradnl" sz="1400" b="1" dirty="0" smtClean="0">
                <a:solidFill>
                  <a:schemeClr val="tx1"/>
                </a:solidFill>
              </a:rPr>
              <a:t>¿Dónde?</a:t>
            </a:r>
          </a:p>
          <a:p>
            <a:r>
              <a:rPr lang="es-ES_tradnl" sz="1400" dirty="0" smtClean="0">
                <a:solidFill>
                  <a:schemeClr val="tx1"/>
                </a:solidFill>
              </a:rPr>
              <a:t>- Aula C8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3433147" y="2409468"/>
            <a:ext cx="3073006" cy="304646"/>
          </a:xfrm>
          <a:prstGeom prst="roundRect">
            <a:avLst>
              <a:gd name="adj" fmla="val 4999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TALLER PRÁCTICO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639000" y="102947"/>
            <a:ext cx="32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Taller práctico para la búsqueda de empleo: orientación laboral para estudiantado del Grado de Educación Social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6679306" y="1485283"/>
            <a:ext cx="3215750" cy="3352882"/>
          </a:xfrm>
          <a:prstGeom prst="roundRect">
            <a:avLst>
              <a:gd name="adj" fmla="val 10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tx1"/>
                </a:solidFill>
              </a:rPr>
              <a:t>Ser alumno/a de </a:t>
            </a:r>
            <a:r>
              <a:rPr lang="es-ES_tradnl" sz="1400" b="1" dirty="0" smtClean="0">
                <a:solidFill>
                  <a:schemeClr val="tx1"/>
                </a:solidFill>
              </a:rPr>
              <a:t>3.º</a:t>
            </a:r>
            <a:r>
              <a:rPr lang="es-ES_tradnl" sz="1400" dirty="0" smtClean="0">
                <a:solidFill>
                  <a:schemeClr val="tx1"/>
                </a:solidFill>
              </a:rPr>
              <a:t> o </a:t>
            </a:r>
            <a:r>
              <a:rPr lang="es-ES_tradnl" sz="1400" b="1" dirty="0" smtClean="0">
                <a:solidFill>
                  <a:schemeClr val="tx1"/>
                </a:solidFill>
              </a:rPr>
              <a:t>4.º curso </a:t>
            </a:r>
            <a:r>
              <a:rPr lang="es-ES_tradnl" sz="1400" dirty="0" smtClean="0">
                <a:solidFill>
                  <a:schemeClr val="tx1"/>
                </a:solidFill>
              </a:rPr>
              <a:t>del Grado de Educación Social.</a:t>
            </a:r>
            <a:endParaRPr lang="es-ES_tradnl" sz="1400" b="1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tx1"/>
                </a:solidFill>
              </a:rPr>
              <a:t>La inscripción es </a:t>
            </a:r>
            <a:r>
              <a:rPr lang="es-ES_tradnl" sz="1400" b="1" dirty="0" smtClean="0">
                <a:solidFill>
                  <a:schemeClr val="tx1"/>
                </a:solidFill>
              </a:rPr>
              <a:t>gratuita</a:t>
            </a:r>
            <a:r>
              <a:rPr lang="es-ES_tradnl" sz="1400" dirty="0" smtClean="0">
                <a:solidFill>
                  <a:schemeClr val="tx1"/>
                </a:solidFill>
              </a:rPr>
              <a:t>, solo debes enviar un e-mail a la siguiente dirección: </a:t>
            </a:r>
            <a:r>
              <a:rPr lang="es-ES_tradnl" sz="1100" dirty="0" smtClean="0">
                <a:solidFill>
                  <a:schemeClr val="tx1"/>
                </a:solidFill>
                <a:hlinkClick r:id="rId2"/>
              </a:rPr>
              <a:t>coordinaedsocial@outlook.es</a:t>
            </a:r>
            <a:endParaRPr lang="es-ES_tradnl" sz="140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tx1"/>
                </a:solidFill>
              </a:rPr>
              <a:t>En </a:t>
            </a:r>
            <a:r>
              <a:rPr lang="es-ES_tradnl" sz="1400" b="1" dirty="0" smtClean="0">
                <a:solidFill>
                  <a:schemeClr val="tx1"/>
                </a:solidFill>
              </a:rPr>
              <a:t>asunto</a:t>
            </a:r>
            <a:r>
              <a:rPr lang="es-ES_tradnl" sz="1400" dirty="0" smtClean="0">
                <a:solidFill>
                  <a:schemeClr val="tx1"/>
                </a:solidFill>
              </a:rPr>
              <a:t> debe aparecer “Inscripción a Talleres de Orientación Laboral”.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tx1"/>
                </a:solidFill>
              </a:rPr>
              <a:t>Los datos que debe aportar son: </a:t>
            </a:r>
            <a:r>
              <a:rPr lang="es-ES_tradnl" sz="1400" b="1" dirty="0" smtClean="0">
                <a:solidFill>
                  <a:schemeClr val="tx1"/>
                </a:solidFill>
              </a:rPr>
              <a:t>nombre completo, DNI, curso, Grado y correo electrónico de contacto</a:t>
            </a:r>
            <a:r>
              <a:rPr lang="es-ES_tradnl" sz="14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tx1"/>
                </a:solidFill>
              </a:rPr>
              <a:t>Las plazas son </a:t>
            </a:r>
            <a:r>
              <a:rPr lang="es-ES_tradnl" sz="1400" b="1" dirty="0" smtClean="0">
                <a:solidFill>
                  <a:schemeClr val="tx1"/>
                </a:solidFill>
              </a:rPr>
              <a:t>limitadas (20 plazas) fecha límite 19 de Mayo.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6655478" y="1329904"/>
            <a:ext cx="3413207" cy="304646"/>
          </a:xfrm>
          <a:prstGeom prst="roundRect">
            <a:avLst>
              <a:gd name="adj" fmla="val 4099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Requisitos para inscribirse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675830" y="5072375"/>
            <a:ext cx="3219226" cy="1785625"/>
          </a:xfrm>
          <a:prstGeom prst="roundRect">
            <a:avLst>
              <a:gd name="adj" fmla="val 10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1. Conocimiento del Mercado de Trabajo del egresado en Educación social. 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2. Recursos de Formación extra universitarios. 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3. Técnicas de Búsqueda Activa de Empleo.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4. Procesos de selección de personal. 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6662182" y="4892757"/>
            <a:ext cx="3413207" cy="304646"/>
          </a:xfrm>
          <a:prstGeom prst="roundRect">
            <a:avLst>
              <a:gd name="adj" fmla="val 4099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Contenidos</a:t>
            </a: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26" name="25 Imagen" descr="descarga (1).jpg"/>
          <p:cNvPicPr>
            <a:picLocks noChangeAspect="1"/>
          </p:cNvPicPr>
          <p:nvPr/>
        </p:nvPicPr>
        <p:blipFill>
          <a:blip r:embed="rId3"/>
          <a:srcRect t="27589"/>
          <a:stretch>
            <a:fillRect/>
          </a:stretch>
        </p:blipFill>
        <p:spPr>
          <a:xfrm>
            <a:off x="237850" y="4356279"/>
            <a:ext cx="2901137" cy="19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733</TotalTime>
  <Words>560</Words>
  <Application>Microsoft Office PowerPoint</Application>
  <PresentationFormat>A4 (210 x 297 mm)</PresentationFormat>
  <Paragraphs>94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Avenir Book</vt:lpstr>
      <vt:lpstr>Calibri</vt:lpstr>
      <vt:lpstr>Courier New</vt:lpstr>
      <vt:lpstr>Minion Pro</vt:lpstr>
      <vt:lpstr>Tw Cen MT</vt:lpstr>
      <vt:lpstr>Tw Cen MT Condensed</vt:lpstr>
      <vt:lpstr>Wingdings 3</vt:lpstr>
      <vt:lpstr>Integral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Gabriel</cp:lastModifiedBy>
  <cp:revision>113</cp:revision>
  <cp:lastPrinted>2017-04-27T10:48:34Z</cp:lastPrinted>
  <dcterms:created xsi:type="dcterms:W3CDTF">2017-03-14T10:12:27Z</dcterms:created>
  <dcterms:modified xsi:type="dcterms:W3CDTF">2017-05-22T09:33:46Z</dcterms:modified>
</cp:coreProperties>
</file>