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1" r:id="rId5"/>
    <p:sldId id="266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2921" y="682955"/>
            <a:ext cx="6498158" cy="2565912"/>
          </a:xfrm>
        </p:spPr>
        <p:txBody>
          <a:bodyPr/>
          <a:lstStyle/>
          <a:p>
            <a:r>
              <a:rPr lang="es-ES" sz="4000" dirty="0" smtClean="0">
                <a:solidFill>
                  <a:schemeClr val="accent3">
                    <a:lumMod val="75000"/>
                  </a:schemeClr>
                </a:solidFill>
              </a:rPr>
              <a:t>Reunión Informativa sobre el Trabajo Fin de Grado</a:t>
            </a:r>
            <a:endParaRPr lang="es-E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s-ES" dirty="0" smtClean="0"/>
          </a:p>
          <a:p>
            <a:r>
              <a:rPr lang="es-ES" dirty="0" smtClean="0"/>
              <a:t>Estudiantes de 4º Curso de los Grados en Educación Infantil, Educación Primaria, Educación Social y Pedagogía</a:t>
            </a: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475468" y="4786516"/>
            <a:ext cx="4557065" cy="1147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</a:rPr>
              <a:t>1 de junio de 2015</a:t>
            </a:r>
          </a:p>
          <a:p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</a:rPr>
              <a:t>12’30</a:t>
            </a:r>
          </a:p>
          <a:p>
            <a:r>
              <a:rPr lang="es-ES" sz="2400" dirty="0" smtClean="0">
                <a:solidFill>
                  <a:schemeClr val="accent3">
                    <a:lumMod val="75000"/>
                  </a:schemeClr>
                </a:solidFill>
              </a:rPr>
              <a:t>Aula Magna de la Facultad</a:t>
            </a:r>
            <a:endParaRPr lang="es-E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08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/>
          <p:cNvSpPr/>
          <p:nvPr/>
        </p:nvSpPr>
        <p:spPr>
          <a:xfrm>
            <a:off x="244121" y="173784"/>
            <a:ext cx="6876721" cy="554351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889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FORMATO DEL TRABAJO FIN DE GRADO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23466" y="743206"/>
            <a:ext cx="85419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400" b="1" dirty="0" smtClean="0"/>
          </a:p>
          <a:p>
            <a:pPr algn="just"/>
            <a:r>
              <a:rPr lang="es-ES" sz="2400" dirty="0"/>
              <a:t>	El TFG se concretará en la realización de un trabajo original cuya extensión máxima será de 20 páginas, o 6000 palabras, sin incluir la bibliografía y los anexos. El formato de presentación deberá respetar las siguientes directrices: letra Times New </a:t>
            </a:r>
            <a:r>
              <a:rPr lang="es-ES" sz="2400" dirty="0" err="1"/>
              <a:t>Roman</a:t>
            </a:r>
            <a:r>
              <a:rPr lang="es-ES" sz="2400" dirty="0"/>
              <a:t> 12 puntos, interlineado a 1,5 líneas, márgenes superior e inferior a 2,5 cm y derecho e izquierdo a 3 cm, impresión a doble cara, citas y referencias según normativa APA.</a:t>
            </a:r>
            <a:r>
              <a:rPr lang="es-ES_tradnl" sz="2400" dirty="0"/>
              <a:t> </a:t>
            </a:r>
            <a:r>
              <a:rPr lang="es-ES_tradnl" sz="2400" dirty="0" smtClean="0"/>
              <a:t>El TFG podrá incluir, caso que lo crean oportuno los autores, una portada, un índice y/o un resumen del trabajo que no serán computados dentro de las 20 páginas mencionadas.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5374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/>
          <p:cNvSpPr/>
          <p:nvPr/>
        </p:nvSpPr>
        <p:spPr>
          <a:xfrm>
            <a:off x="244121" y="173784"/>
            <a:ext cx="7231031" cy="554351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889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PROCESO DE DEPÓSITO DEL TRABAJO FIN DE GRADO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23466" y="743206"/>
            <a:ext cx="8541988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dirty="0" smtClean="0"/>
          </a:p>
          <a:p>
            <a:pPr lvl="0" algn="just"/>
            <a:r>
              <a:rPr lang="es-ES" b="1" u="sng" dirty="0" smtClean="0">
                <a:solidFill>
                  <a:srgbClr val="FF0000"/>
                </a:solidFill>
              </a:rPr>
              <a:t>DEPÓSITO DE LA COPIA DIGITAL</a:t>
            </a:r>
            <a:r>
              <a:rPr lang="es-ES" dirty="0" smtClean="0"/>
              <a:t>, tanto </a:t>
            </a:r>
            <a:r>
              <a:rPr lang="es-ES_tradnl" dirty="0" smtClean="0"/>
              <a:t>en </a:t>
            </a:r>
            <a:r>
              <a:rPr lang="es-ES_tradnl" dirty="0"/>
              <a:t>convocatoria ordinaria o extraordinaria, en la plataforma SWAD </a:t>
            </a:r>
            <a:r>
              <a:rPr lang="es-ES_tradnl" dirty="0" smtClean="0"/>
              <a:t>(documento explicativo en la web de los grados) establecida </a:t>
            </a:r>
            <a:r>
              <a:rPr lang="es-ES_tradnl" dirty="0"/>
              <a:t>a tal efecto en las fechas </a:t>
            </a:r>
            <a:r>
              <a:rPr lang="es-ES_tradnl" dirty="0" smtClean="0"/>
              <a:t>indicadas:</a:t>
            </a:r>
            <a:endParaRPr lang="es-ES_tradnl" dirty="0"/>
          </a:p>
          <a:p>
            <a:pPr algn="just"/>
            <a:r>
              <a:rPr lang="es-ES_tradnl" b="1" dirty="0"/>
              <a:t>Convocatoria Ordinaria </a:t>
            </a:r>
            <a:r>
              <a:rPr lang="es-ES_tradnl" b="1" dirty="0">
                <a:solidFill>
                  <a:srgbClr val="FF0000"/>
                </a:solidFill>
              </a:rPr>
              <a:t>15-19 de junio de 2015</a:t>
            </a:r>
            <a:r>
              <a:rPr lang="es-ES_tradnl" b="1" dirty="0"/>
              <a:t>.</a:t>
            </a:r>
            <a:endParaRPr lang="es-ES_tradnl" dirty="0"/>
          </a:p>
          <a:p>
            <a:pPr algn="just"/>
            <a:r>
              <a:rPr lang="es-ES_tradnl" b="1" dirty="0"/>
              <a:t>Convocatoria Extraordinaria </a:t>
            </a:r>
            <a:r>
              <a:rPr lang="es-ES_tradnl" b="1" dirty="0">
                <a:solidFill>
                  <a:srgbClr val="FF0000"/>
                </a:solidFill>
              </a:rPr>
              <a:t>1-4 de septiembre de 2015</a:t>
            </a:r>
            <a:r>
              <a:rPr lang="es-ES_tradnl" b="1" dirty="0"/>
              <a:t>.</a:t>
            </a:r>
            <a:r>
              <a:rPr lang="es-ES_tradnl" dirty="0"/>
              <a:t> </a:t>
            </a:r>
          </a:p>
          <a:p>
            <a:pPr lvl="0"/>
            <a:endParaRPr lang="es-ES" dirty="0" smtClean="0"/>
          </a:p>
          <a:p>
            <a:pPr lvl="0" algn="just"/>
            <a:r>
              <a:rPr lang="es-ES_tradnl" b="1" u="sng" dirty="0" smtClean="0">
                <a:solidFill>
                  <a:srgbClr val="FF0000"/>
                </a:solidFill>
              </a:rPr>
              <a:t>DEPÓSITO PRESENCIAL</a:t>
            </a:r>
            <a:r>
              <a:rPr lang="es-ES_tradnl" dirty="0" smtClean="0"/>
              <a:t>, 1 copia </a:t>
            </a:r>
            <a:r>
              <a:rPr lang="es-ES_tradnl" dirty="0"/>
              <a:t>en papel y </a:t>
            </a:r>
            <a:r>
              <a:rPr lang="es-ES_tradnl" dirty="0" smtClean="0"/>
              <a:t>1 </a:t>
            </a:r>
            <a:r>
              <a:rPr lang="es-ES_tradnl" dirty="0"/>
              <a:t>copia en formato electrónico del TFG </a:t>
            </a:r>
            <a:r>
              <a:rPr lang="es-ES" dirty="0"/>
              <a:t>en la Secretaría del Departamento en el que se ha realizado el trabajo. </a:t>
            </a:r>
            <a:r>
              <a:rPr lang="es-ES_tradnl" dirty="0" smtClean="0"/>
              <a:t>2 dos </a:t>
            </a:r>
            <a:r>
              <a:rPr lang="es-ES_tradnl" dirty="0"/>
              <a:t>copias del resguardo de depósito en la plataforma SWAD </a:t>
            </a:r>
            <a:r>
              <a:rPr lang="es-ES_tradnl" dirty="0" smtClean="0"/>
              <a:t>(una </a:t>
            </a:r>
            <a:r>
              <a:rPr lang="es-ES_tradnl" dirty="0"/>
              <a:t>para el dpto. y otra para el/la </a:t>
            </a:r>
            <a:r>
              <a:rPr lang="es-ES_tradnl" dirty="0" smtClean="0"/>
              <a:t>estudiante que </a:t>
            </a:r>
            <a:r>
              <a:rPr lang="es-ES_tradnl" dirty="0"/>
              <a:t>serán selladas con la fecha de entrega); y en sobre cerrado, la calificación del tutor, el informe de evaluación razonado del tutor y el informe </a:t>
            </a:r>
            <a:r>
              <a:rPr lang="es-ES_tradnl" dirty="0" err="1"/>
              <a:t>Ephorus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dirty="0"/>
              <a:t>Anexo 3), y la autorización para su posible publicación en el </a:t>
            </a:r>
            <a:r>
              <a:rPr lang="es-ES_tradnl" dirty="0" err="1"/>
              <a:t>Digibug</a:t>
            </a:r>
            <a:r>
              <a:rPr lang="es-ES_tradnl" dirty="0"/>
              <a:t> de la UGR (Anexo 2). </a:t>
            </a:r>
          </a:p>
          <a:p>
            <a:r>
              <a:rPr lang="es-ES_tradnl" b="1" dirty="0"/>
              <a:t>Convocatoria Ordinaria </a:t>
            </a:r>
            <a:r>
              <a:rPr lang="es-ES_tradnl" b="1" dirty="0">
                <a:solidFill>
                  <a:srgbClr val="FF0000"/>
                </a:solidFill>
              </a:rPr>
              <a:t>15-30 de junio de 2015.</a:t>
            </a:r>
            <a:endParaRPr lang="es-ES_tradnl" dirty="0">
              <a:solidFill>
                <a:srgbClr val="FF0000"/>
              </a:solidFill>
            </a:endParaRPr>
          </a:p>
          <a:p>
            <a:r>
              <a:rPr lang="es-ES_tradnl" b="1" dirty="0"/>
              <a:t>Convocatoria Extraordinaria </a:t>
            </a:r>
            <a:r>
              <a:rPr lang="es-ES_tradnl" b="1" dirty="0">
                <a:solidFill>
                  <a:srgbClr val="FF0000"/>
                </a:solidFill>
              </a:rPr>
              <a:t>1-11 de septiembre de 2015.</a:t>
            </a:r>
            <a:r>
              <a:rPr lang="es-ES_tradnl" dirty="0">
                <a:solidFill>
                  <a:srgbClr val="FF0000"/>
                </a:solidFill>
              </a:rPr>
              <a:t> </a:t>
            </a:r>
          </a:p>
          <a:p>
            <a:r>
              <a:rPr lang="es-ES_tradnl" dirty="0"/>
              <a:t> </a:t>
            </a:r>
          </a:p>
          <a:p>
            <a:pPr lvl="0"/>
            <a:r>
              <a:rPr lang="es-ES_tradnl" b="1" u="sng" dirty="0" smtClean="0">
                <a:solidFill>
                  <a:srgbClr val="FF0000"/>
                </a:solidFill>
              </a:rPr>
              <a:t>DEFENSA PÚBLICA DEL TFG </a:t>
            </a:r>
          </a:p>
          <a:p>
            <a:pPr lvl="0"/>
            <a:r>
              <a:rPr lang="es-ES_tradnl" b="1" dirty="0" smtClean="0"/>
              <a:t>Convocatoria </a:t>
            </a:r>
            <a:r>
              <a:rPr lang="es-ES_tradnl" b="1" dirty="0"/>
              <a:t>Ordinaria </a:t>
            </a:r>
            <a:r>
              <a:rPr lang="es-ES_tradnl" b="1" dirty="0">
                <a:solidFill>
                  <a:srgbClr val="FF0000"/>
                </a:solidFill>
              </a:rPr>
              <a:t>6-10 de julio de 2015</a:t>
            </a:r>
            <a:r>
              <a:rPr lang="es-ES_tradnl" b="1" dirty="0"/>
              <a:t>.</a:t>
            </a:r>
            <a:endParaRPr lang="es-ES_tradnl" dirty="0"/>
          </a:p>
          <a:p>
            <a:r>
              <a:rPr lang="es-ES_tradnl" b="1" dirty="0"/>
              <a:t>Convocatoria Extraordinaria </a:t>
            </a:r>
            <a:r>
              <a:rPr lang="es-ES_tradnl" b="1" dirty="0">
                <a:solidFill>
                  <a:srgbClr val="FF0000"/>
                </a:solidFill>
              </a:rPr>
              <a:t>14-18 de septiembre de 2015</a:t>
            </a:r>
            <a:r>
              <a:rPr lang="es-ES_tradnl" b="1" dirty="0"/>
              <a:t>.</a:t>
            </a:r>
            <a:r>
              <a:rPr lang="es-ES_tradnl" dirty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173390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/>
          <p:cNvSpPr/>
          <p:nvPr/>
        </p:nvSpPr>
        <p:spPr>
          <a:xfrm>
            <a:off x="11979" y="107836"/>
            <a:ext cx="6876721" cy="554351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889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Evaluación del Trabajo Fin de Grado</a:t>
            </a:r>
            <a:endParaRPr lang="es-ES_tradnl" sz="1400" cap="small" dirty="0">
              <a:solidFill>
                <a:srgbClr val="880814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4" name="Recortar rectángulo de esquina diagonal 3"/>
          <p:cNvSpPr/>
          <p:nvPr/>
        </p:nvSpPr>
        <p:spPr>
          <a:xfrm>
            <a:off x="1331783" y="819376"/>
            <a:ext cx="2850055" cy="1622982"/>
          </a:xfrm>
          <a:prstGeom prst="snip2DiagRect">
            <a:avLst/>
          </a:prstGeom>
          <a:solidFill>
            <a:srgbClr val="D9D9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DEFENSA PÚBLICA</a:t>
            </a:r>
          </a:p>
          <a:p>
            <a:pPr algn="ctr"/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10 minutos de exposición y 10 minutos de debate</a:t>
            </a:r>
          </a:p>
          <a:p>
            <a:pPr algn="ctr"/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827543" y="2478171"/>
            <a:ext cx="2698853" cy="2007908"/>
          </a:xfrm>
          <a:prstGeom prst="snip2DiagRect">
            <a:avLst/>
          </a:prstGeom>
          <a:solidFill>
            <a:srgbClr val="D9D9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OPCIONES</a:t>
            </a:r>
          </a:p>
          <a:p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Tribunal Tradicional</a:t>
            </a:r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Póster</a:t>
            </a:r>
          </a:p>
          <a:p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C)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Exposición Artística</a:t>
            </a:r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ortar rectángulo de esquina diagonal 10"/>
          <p:cNvSpPr/>
          <p:nvPr/>
        </p:nvSpPr>
        <p:spPr>
          <a:xfrm>
            <a:off x="5601197" y="819376"/>
            <a:ext cx="3017574" cy="3654443"/>
          </a:xfrm>
          <a:prstGeom prst="snip2DiagRect">
            <a:avLst/>
          </a:prstGeom>
          <a:solidFill>
            <a:srgbClr val="D9D9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COMISIÓN EVALUACIÓN</a:t>
            </a:r>
          </a:p>
          <a:p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Presidente/a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: docente del área en la que se desarrolla el TFG</a:t>
            </a:r>
          </a:p>
          <a:p>
            <a:pPr algn="just"/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Secretario/a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(1): elegido/a por sorteo</a:t>
            </a:r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Vocal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 (1): elegido/a por sorteo </a:t>
            </a:r>
          </a:p>
        </p:txBody>
      </p:sp>
      <p:sp>
        <p:nvSpPr>
          <p:cNvPr id="12" name="Recortar rectángulo de esquina diagonal 11"/>
          <p:cNvSpPr/>
          <p:nvPr/>
        </p:nvSpPr>
        <p:spPr>
          <a:xfrm>
            <a:off x="3505267" y="4576209"/>
            <a:ext cx="5528741" cy="1756610"/>
          </a:xfrm>
          <a:prstGeom prst="snip2DiagRect">
            <a:avLst/>
          </a:prstGeom>
          <a:solidFill>
            <a:srgbClr val="D9D9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CALIFICACIÓN</a:t>
            </a:r>
          </a:p>
          <a:p>
            <a:endParaRPr lang="es-E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Nota del Tutor/a del TFG (40%)</a:t>
            </a:r>
          </a:p>
          <a:p>
            <a:endParaRPr lang="es-E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Nota de la Comisión Evaluadora (60%)</a:t>
            </a:r>
          </a:p>
        </p:txBody>
      </p:sp>
      <p:sp>
        <p:nvSpPr>
          <p:cNvPr id="3" name="Elipse 2"/>
          <p:cNvSpPr/>
          <p:nvPr/>
        </p:nvSpPr>
        <p:spPr>
          <a:xfrm>
            <a:off x="1645476" y="887657"/>
            <a:ext cx="2219003" cy="491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>
            <a:stCxn id="3" idx="2"/>
          </p:cNvCxnSpPr>
          <p:nvPr/>
        </p:nvCxnSpPr>
        <p:spPr>
          <a:xfrm flipH="1">
            <a:off x="1365922" y="1133470"/>
            <a:ext cx="279554" cy="21440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68696" y="3291158"/>
            <a:ext cx="1877618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/>
              <a:t>Estudiantes de primaria bilingüe y matriculados en la mención de lengua extranjera. Defensa obligatoria en la lengua extranjera.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xmlns="" val="121105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/>
          <p:cNvSpPr/>
          <p:nvPr/>
        </p:nvSpPr>
        <p:spPr>
          <a:xfrm>
            <a:off x="11979" y="107836"/>
            <a:ext cx="6876721" cy="554351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889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PERÍODO DE RECLAMACIONES</a:t>
            </a:r>
            <a:endParaRPr lang="es-ES_tradnl" sz="1400" cap="small" dirty="0">
              <a:solidFill>
                <a:srgbClr val="880814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3466" y="743206"/>
            <a:ext cx="85419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400" dirty="0" smtClean="0"/>
          </a:p>
          <a:p>
            <a:pPr lvl="0" algn="just"/>
            <a:r>
              <a:rPr lang="es-ES" sz="2400" dirty="0"/>
              <a:t>El período de reclamaciones por el/la estudiante, una vez hechas públicas las calificaciones, será de </a:t>
            </a:r>
            <a:r>
              <a:rPr lang="es-ES" sz="2400" b="1" u="sng" dirty="0">
                <a:solidFill>
                  <a:srgbClr val="FF0000"/>
                </a:solidFill>
              </a:rPr>
              <a:t>24 horas por escrito, y entrada de registro, dirigida a la Coordinación de Título</a:t>
            </a:r>
            <a:r>
              <a:rPr lang="es-ES" sz="2400" dirty="0"/>
              <a:t>. La Coordinación del Título proporcionará los </a:t>
            </a:r>
            <a:r>
              <a:rPr lang="es-ES" sz="2400" b="1" u="sng" dirty="0">
                <a:solidFill>
                  <a:srgbClr val="FF0000"/>
                </a:solidFill>
              </a:rPr>
              <a:t>registros de evaluación al estudiante </a:t>
            </a:r>
            <a:r>
              <a:rPr lang="es-ES" sz="2400" dirty="0"/>
              <a:t>para solventar la reclamación. </a:t>
            </a:r>
            <a:r>
              <a:rPr lang="es-ES" sz="2400" b="1" u="sng" dirty="0">
                <a:solidFill>
                  <a:srgbClr val="FF0000"/>
                </a:solidFill>
              </a:rPr>
              <a:t>Caso de no poder resolverla en esta primera instancia</a:t>
            </a:r>
            <a:r>
              <a:rPr lang="es-ES" sz="2400" dirty="0"/>
              <a:t>, será resuelta por la </a:t>
            </a:r>
            <a:r>
              <a:rPr lang="es-ES" sz="2400" b="1" u="sng" dirty="0">
                <a:solidFill>
                  <a:srgbClr val="FF0000"/>
                </a:solidFill>
              </a:rPr>
              <a:t>Comisión Académica y de Docencia del Centro</a:t>
            </a:r>
            <a:r>
              <a:rPr lang="es-ES" sz="2400" dirty="0"/>
              <a:t>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xmlns="" val="91175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/>
          <p:cNvSpPr/>
          <p:nvPr/>
        </p:nvSpPr>
        <p:spPr>
          <a:xfrm>
            <a:off x="11979" y="107836"/>
            <a:ext cx="6876721" cy="554351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889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Autoría y </a:t>
            </a:r>
            <a:r>
              <a:rPr lang="es-ES_tradnl" sz="1600" b="1" cap="small" dirty="0" smtClean="0">
                <a:solidFill>
                  <a:srgbClr val="880814"/>
                </a:solidFill>
                <a:latin typeface="+mj-lt"/>
                <a:ea typeface="ＭＳ 明朝"/>
                <a:cs typeface="Times New Roman"/>
              </a:rPr>
              <a:t>originalidad </a:t>
            </a: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del Trabajo Fin de Grado</a:t>
            </a:r>
            <a:endParaRPr lang="es-ES_tradnl" sz="1400" cap="small" dirty="0">
              <a:solidFill>
                <a:srgbClr val="880814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4" name="Recortar rectángulo de esquina diagonal 3"/>
          <p:cNvSpPr/>
          <p:nvPr/>
        </p:nvSpPr>
        <p:spPr>
          <a:xfrm>
            <a:off x="287290" y="982244"/>
            <a:ext cx="3643987" cy="1117972"/>
          </a:xfrm>
          <a:prstGeom prst="snip2DiagRect">
            <a:avLst/>
          </a:prstGeom>
          <a:solidFill>
            <a:srgbClr val="D9D9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Respeto a los derechos de autor tanto del estudiante como del tutor</a:t>
            </a:r>
          </a:p>
          <a:p>
            <a:pPr algn="ctr"/>
            <a:endParaRPr lang="es-E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018662" y="2432812"/>
            <a:ext cx="3848014" cy="1044373"/>
          </a:xfrm>
          <a:prstGeom prst="snip2DiagRect">
            <a:avLst/>
          </a:prstGeom>
          <a:solidFill>
            <a:srgbClr val="D9D9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00" b="1" dirty="0" smtClean="0">
                <a:solidFill>
                  <a:schemeClr val="accent2">
                    <a:lumMod val="50000"/>
                  </a:schemeClr>
                </a:solidFill>
              </a:rPr>
              <a:t>El plagio de trabajos ya publicados conllevará automáticamente la calificación numérica de 0</a:t>
            </a:r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77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/>
          <p:cNvSpPr/>
          <p:nvPr/>
        </p:nvSpPr>
        <p:spPr>
          <a:xfrm>
            <a:off x="11979" y="107836"/>
            <a:ext cx="6876721" cy="554351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889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_tradnl" sz="1600" b="1" cap="small" dirty="0" smtClean="0">
                <a:solidFill>
                  <a:srgbClr val="880814"/>
                </a:solidFill>
                <a:effectLst/>
                <a:latin typeface="+mj-lt"/>
                <a:ea typeface="ＭＳ 明朝"/>
                <a:cs typeface="Times New Roman"/>
              </a:rPr>
              <a:t>Movilidad y Trabajo Fin de Grado</a:t>
            </a:r>
            <a:endParaRPr lang="es-ES_tradnl" sz="1400" cap="small" dirty="0">
              <a:solidFill>
                <a:srgbClr val="880814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44330" y="941218"/>
            <a:ext cx="7756713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2000" b="1" dirty="0" smtClean="0"/>
              <a:t>POSIBILIDAD PARA LOS ESTUDIANTES DE LOS PROGRAMAS ERASMUS Y SÉNECA DE REALIZAR EL TFG ON-LINE</a:t>
            </a:r>
            <a:endParaRPr lang="es-ES_tradnl" sz="2000" dirty="0">
              <a:cs typeface="News Gothic MT (Cuerpo)"/>
            </a:endParaRPr>
          </a:p>
          <a:p>
            <a:pPr marL="342900" indent="-342900" algn="ctr">
              <a:lnSpc>
                <a:spcPct val="150000"/>
              </a:lnSpc>
              <a:buFont typeface="Lucida Grande"/>
              <a:buChar char="―"/>
            </a:pPr>
            <a:endParaRPr lang="es-ES" sz="2000" b="1" dirty="0" smtClean="0"/>
          </a:p>
          <a:p>
            <a:pPr lvl="1" algn="ctr">
              <a:lnSpc>
                <a:spcPct val="150000"/>
              </a:lnSpc>
            </a:pPr>
            <a:endParaRPr lang="es-ES" sz="2000" b="1" dirty="0"/>
          </a:p>
          <a:p>
            <a:pPr lvl="1" algn="ctr">
              <a:lnSpc>
                <a:spcPct val="150000"/>
              </a:lnSpc>
            </a:pPr>
            <a:endParaRPr lang="es-ES_tradnl" sz="2000" dirty="0">
              <a:cs typeface="News Gothic MT (Cuerpo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87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158</TotalTime>
  <Words>444</Words>
  <Application>Microsoft Office PowerPoint</Application>
  <PresentationFormat>Presentación en pantalla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Breeze</vt:lpstr>
      <vt:lpstr>Reunión Informativa sobre el Trabajo Fin de Grado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UGR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Informativa sobre el Trabajo Fin de Grado</dc:title>
  <dc:creator>Juan Luis Benitez</dc:creator>
  <cp:lastModifiedBy>Gabriel</cp:lastModifiedBy>
  <cp:revision>19</cp:revision>
  <dcterms:created xsi:type="dcterms:W3CDTF">2013-10-24T11:31:15Z</dcterms:created>
  <dcterms:modified xsi:type="dcterms:W3CDTF">2015-05-26T14:34:30Z</dcterms:modified>
</cp:coreProperties>
</file>