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  <p:sldId id="266" r:id="rId4"/>
    <p:sldId id="273" r:id="rId5"/>
    <p:sldId id="279" r:id="rId6"/>
    <p:sldId id="269" r:id="rId7"/>
    <p:sldId id="280" r:id="rId8"/>
    <p:sldId id="275" r:id="rId9"/>
    <p:sldId id="276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1" d="100"/>
          <a:sy n="61" d="100"/>
        </p:scale>
        <p:origin x="-336" y="-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18 Rectángulo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1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6 Conector recto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9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3D88B-6BEE-4AC0-A554-37574BDFEA44}" type="datetimeFigureOut">
              <a:rPr lang="es-ES"/>
              <a:pPr>
                <a:defRPr/>
              </a:pPr>
              <a:t>12/10/2016</a:t>
            </a:fld>
            <a:endParaRPr lang="es-ES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38FF84A-E721-4E59-903C-1B70B4AB3831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C5124-12AF-40D9-823F-B556CBDA9D34}" type="datetimeFigureOut">
              <a:rPr lang="es-ES"/>
              <a:pPr>
                <a:defRPr/>
              </a:pPr>
              <a:t>12/10/2016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18677-A899-4A11-A9B8-7A1200DEBBC5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0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12 Conector recto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3 Elipse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Elipse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994DE-AE6B-47D8-ABA0-5E65E1467201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  <p:sp>
        <p:nvSpPr>
          <p:cNvPr id="14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999E2-54AE-4659-9303-C6A8E399D7F2}" type="datetimeFigureOut">
              <a:rPr lang="es-ES"/>
              <a:pPr>
                <a:defRPr/>
              </a:pPr>
              <a:t>12/10/2016</a:t>
            </a:fld>
            <a:endParaRPr lang="es-E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F7FB6-B731-478B-BD24-1A2B356766C8}" type="datetimeFigureOut">
              <a:rPr lang="es-ES"/>
              <a:pPr>
                <a:defRPr/>
              </a:pPr>
              <a:t>12/10/2016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6430A-4C52-49D2-AB1E-C467F869F664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3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9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FB87E-ACD0-41B7-9134-14A9DF0AF6F5}" type="datetimeFigureOut">
              <a:rPr lang="es-ES"/>
              <a:pPr>
                <a:defRPr/>
              </a:pPr>
              <a:t>12/10/2016</a:t>
            </a:fld>
            <a:endParaRPr lang="es-ES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AE56675-AA5D-4D68-B522-65F8EDD03AB5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68B7E-3E4B-43F6-83BC-DAECE2189EF2}" type="datetimeFigureOut">
              <a:rPr lang="es-ES"/>
              <a:pPr>
                <a:defRPr/>
              </a:pPr>
              <a:t>12/10/2016</a:t>
            </a:fld>
            <a:endParaRPr lang="es-ES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4959C-0A75-4C95-AC78-8CC703B65F20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0 Rectángulo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4 Conector recto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1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24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26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469B4-5E7B-44AE-A2A4-407831CE5D25}" type="datetimeFigureOut">
              <a:rPr lang="es-ES"/>
              <a:pPr>
                <a:defRPr/>
              </a:pPr>
              <a:t>12/10/2016</a:t>
            </a:fld>
            <a:endParaRPr lang="es-ES"/>
          </a:p>
        </p:txBody>
      </p:sp>
      <p:sp>
        <p:nvSpPr>
          <p:cNvPr id="19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E849139-DA55-4350-B792-B5D8CFC101D0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0E678-CACC-48D2-94AB-21324380C4FC}" type="datetimeFigureOut">
              <a:rPr lang="es-ES"/>
              <a:pPr>
                <a:defRPr/>
              </a:pPr>
              <a:t>12/10/2016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0BBB6-9896-44D7-8056-9DBFDE91E33A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4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5 Rectángulo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08B17-4AAD-430C-87AC-F3CAB00DFCBC}" type="datetimeFigureOut">
              <a:rPr lang="es-ES"/>
              <a:pPr>
                <a:defRPr/>
              </a:pPr>
              <a:t>12/10/2016</a:t>
            </a:fld>
            <a:endParaRPr lang="es-ES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8E2D5B-32CB-4BD3-8F23-AFA935695A69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8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7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8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0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0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2E54421-13C1-4ED6-9159-9A002EEB1772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F32DE-7630-49FE-8BB5-D777DE1827B2}" type="datetimeFigureOut">
              <a:rPr lang="es-ES"/>
              <a:pPr>
                <a:defRPr/>
              </a:pPr>
              <a:t>12/10/2016</a:t>
            </a:fld>
            <a:endParaRPr lang="es-ES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19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4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2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21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169A7-61DD-4C61-A50C-1CAB9F4B089A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176AC-21D6-4E55-84A7-9F8DE48D91E2}" type="datetimeFigureOut">
              <a:rPr lang="es-ES"/>
              <a:pPr>
                <a:defRPr/>
              </a:pPr>
              <a:t>12/10/2016</a:t>
            </a:fld>
            <a:endParaRPr lang="es-ES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F7010B-0BC2-4E30-B828-AD901C2CE07B}" type="datetimeFigureOut">
              <a:rPr lang="es-ES"/>
              <a:pPr>
                <a:defRPr/>
              </a:pPr>
              <a:t>12/10/2016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A11EAE-6D13-4C5C-97CD-2E5E4E5522FB}" type="slidenum">
              <a:rPr lang="es-ES"/>
              <a:pPr>
                <a:defRPr/>
              </a:pPr>
              <a:t>‹N°›</a:t>
            </a:fld>
            <a:endParaRPr lang="es-ES"/>
          </a:p>
        </p:txBody>
      </p:sp>
      <p:sp>
        <p:nvSpPr>
          <p:cNvPr id="1038" name="21 Marcador de título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9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ilosofiayletras.ugr.es/pages/docencia/grados/trabajofg/2016_2107" TargetMode="External"/><Relationship Id="rId2" Type="http://schemas.openxmlformats.org/officeDocument/2006/relationships/hyperlink" Target="http://filosofiayletras.ugr.es/pages/docencia/grados/trabajofg/2015_201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rados.ugr.es/franceses/pages/alumnos/index" TargetMode="External"/><Relationship Id="rId4" Type="http://schemas.openxmlformats.org/officeDocument/2006/relationships/hyperlink" Target="http://filosofiayletras.ugr.es/pages/docencia/grados/trabajofg/2016_2107/resoluc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ilosofiayletras.ugr.es/pages/docencia/grados/trabajofg/2014_2015/ambitos" TargetMode="External"/><Relationship Id="rId2" Type="http://schemas.openxmlformats.org/officeDocument/2006/relationships/hyperlink" Target="http://filosofiayletras.ugr.es/pages/servicios/secretaria/impresos/peticiones/tf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ilosofiayletras.ugr.es/pages/docencia/grados/trabajofg/2014_2015/comisiones" TargetMode="External"/><Relationship Id="rId4" Type="http://schemas.openxmlformats.org/officeDocument/2006/relationships/hyperlink" Target="http://filosofiayletras.ugr.es/pages/docencia/grados/trabajofg/documentacion/inde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ilosofiayletras.ugr.es/pages/docencia/grados/trabajofg/2016_2107/resoluc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403350" y="5013325"/>
            <a:ext cx="6481763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Georgia" pitchFamily="18" charset="0"/>
            </a:endParaRPr>
          </a:p>
          <a:p>
            <a:endParaRPr lang="es-ES">
              <a:latin typeface="Georgia" pitchFamily="18" charset="0"/>
            </a:endParaRPr>
          </a:p>
          <a:p>
            <a:endParaRPr lang="es-ES">
              <a:latin typeface="Georgia" pitchFamily="18" charset="0"/>
            </a:endParaRPr>
          </a:p>
          <a:p>
            <a:endParaRPr lang="es-ES">
              <a:latin typeface="Georgia" pitchFamily="18" charset="0"/>
            </a:endParaRPr>
          </a:p>
          <a:p>
            <a:endParaRPr lang="es-ES">
              <a:latin typeface="Georgia" pitchFamily="18" charset="0"/>
            </a:endParaRPr>
          </a:p>
          <a:p>
            <a:endParaRPr lang="es-ES">
              <a:latin typeface="Georgia" pitchFamily="18" charset="0"/>
            </a:endParaRPr>
          </a:p>
          <a:p>
            <a:endParaRPr lang="es-ES">
              <a:latin typeface="Georgia" pitchFamily="18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124074" y="692696"/>
            <a:ext cx="5112221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4800" dirty="0">
                <a:latin typeface="Georgia" pitchFamily="18" charset="0"/>
              </a:rPr>
              <a:t>Trabajo Fin de Grado – GEF</a:t>
            </a:r>
          </a:p>
          <a:p>
            <a:r>
              <a:rPr lang="es-ES" sz="2000" dirty="0">
                <a:latin typeface="Georgia" pitchFamily="18" charset="0"/>
              </a:rPr>
              <a:t>Curso </a:t>
            </a:r>
            <a:r>
              <a:rPr lang="es-ES" sz="2000" dirty="0" smtClean="0">
                <a:latin typeface="Georgia" pitchFamily="18" charset="0"/>
              </a:rPr>
              <a:t>2016-17</a:t>
            </a:r>
          </a:p>
          <a:p>
            <a:endParaRPr lang="es-ES" sz="2000" dirty="0">
              <a:latin typeface="Georgia" pitchFamily="18" charset="0"/>
            </a:endParaRPr>
          </a:p>
          <a:p>
            <a:endParaRPr lang="es-ES" sz="2000" dirty="0">
              <a:latin typeface="Georgia" pitchFamily="18" charset="0"/>
            </a:endParaRPr>
          </a:p>
        </p:txBody>
      </p:sp>
      <p:pic>
        <p:nvPicPr>
          <p:cNvPr id="6" name="Image 5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0295" y="3140074"/>
            <a:ext cx="4116705" cy="2449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8450" y="333375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SESIÓN INFORMATIVA TFG – EE. FRANCESES 13/10/2016</a:t>
            </a:r>
            <a:endParaRPr lang="es-ES" dirty="0"/>
          </a:p>
        </p:txBody>
      </p:sp>
      <p:sp>
        <p:nvSpPr>
          <p:cNvPr id="14339" name="3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endParaRPr lang="es-ES" sz="3600" smtClean="0"/>
          </a:p>
          <a:p>
            <a:pPr marL="0" indent="0" algn="ctr">
              <a:buFont typeface="Wingdings 2" pitchFamily="18" charset="2"/>
              <a:buNone/>
            </a:pPr>
            <a:endParaRPr lang="es-ES" sz="3600" smtClean="0"/>
          </a:p>
          <a:p>
            <a:pPr marL="0" indent="0" algn="ctr">
              <a:buFont typeface="Wingdings 2" pitchFamily="18" charset="2"/>
              <a:buNone/>
            </a:pPr>
            <a:endParaRPr lang="es-ES" sz="3600" b="1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229225"/>
            <a:ext cx="290195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5975" y="5173663"/>
            <a:ext cx="545782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251520" y="1556792"/>
            <a:ext cx="8561758" cy="24929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</a:rPr>
              <a:t>Convocados: alumnos matriculados TFG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</a:rPr>
              <a:t>Coordinador del grado</a:t>
            </a:r>
          </a:p>
          <a:p>
            <a:pPr lvl="5">
              <a:defRPr/>
            </a:pPr>
            <a:r>
              <a:rPr lang="es-ES" sz="2000" b="1" dirty="0">
                <a:latin typeface="+mn-lt"/>
                <a:cs typeface="+mn-cs"/>
              </a:rPr>
              <a:t>	CONTENIDOS</a:t>
            </a:r>
          </a:p>
          <a:p>
            <a:pPr marL="3028950" lvl="6" indent="-285750">
              <a:buFont typeface="Wingdings" panose="05000000000000000000" pitchFamily="2" charset="2"/>
              <a:buChar char="q"/>
              <a:defRPr/>
            </a:pPr>
            <a:r>
              <a:rPr lang="es-ES" sz="2000" b="1" dirty="0">
                <a:latin typeface="+mn-lt"/>
                <a:cs typeface="+mn-cs"/>
              </a:rPr>
              <a:t>Normativa y plazos</a:t>
            </a:r>
          </a:p>
          <a:p>
            <a:pPr marL="3028950" lvl="6" indent="-285750">
              <a:buFont typeface="Wingdings" panose="05000000000000000000" pitchFamily="2" charset="2"/>
              <a:buChar char="q"/>
              <a:defRPr/>
            </a:pPr>
            <a:r>
              <a:rPr lang="es-ES" sz="2000" b="1" dirty="0">
                <a:latin typeface="+mn-lt"/>
                <a:cs typeface="+mn-cs"/>
              </a:rPr>
              <a:t>Oferta tutores y Elección de tutor</a:t>
            </a:r>
          </a:p>
          <a:p>
            <a:pPr marL="3028950" lvl="6" indent="-285750">
              <a:buFont typeface="Wingdings" panose="05000000000000000000" pitchFamily="2" charset="2"/>
              <a:buChar char="q"/>
              <a:defRPr/>
            </a:pPr>
            <a:r>
              <a:rPr lang="es-ES" sz="2000" b="1" dirty="0" smtClean="0">
                <a:latin typeface="+mn-lt"/>
                <a:cs typeface="+mn-cs"/>
              </a:rPr>
              <a:t>Criterios </a:t>
            </a:r>
            <a:r>
              <a:rPr lang="es-ES" sz="2000" b="1" dirty="0">
                <a:latin typeface="+mn-lt"/>
                <a:cs typeface="+mn-cs"/>
              </a:rPr>
              <a:t>formales y de evaluación</a:t>
            </a:r>
          </a:p>
          <a:p>
            <a:pPr marL="3028950" lvl="6" indent="-285750">
              <a:buFont typeface="Wingdings" panose="05000000000000000000" pitchFamily="2" charset="2"/>
              <a:buChar char="q"/>
              <a:defRPr/>
            </a:pPr>
            <a:r>
              <a:rPr lang="es-ES" sz="2000" b="1" dirty="0">
                <a:latin typeface="+mn-lt"/>
                <a:cs typeface="+mn-cs"/>
              </a:rPr>
              <a:t>Presentación y Memoria</a:t>
            </a:r>
          </a:p>
          <a:p>
            <a:pPr marL="3028950" lvl="6" indent="-285750">
              <a:buFont typeface="Wingdings" panose="05000000000000000000" pitchFamily="2" charset="2"/>
              <a:buChar char="q"/>
              <a:defRPr/>
            </a:pPr>
            <a:r>
              <a:rPr lang="es-ES" sz="2000" b="1" dirty="0">
                <a:latin typeface="+mn-lt"/>
                <a:cs typeface="+mn-cs"/>
              </a:rPr>
              <a:t>Ámbitos </a:t>
            </a:r>
            <a:r>
              <a:rPr lang="es-ES" sz="2000" b="1" dirty="0" smtClean="0">
                <a:latin typeface="+mn-lt"/>
                <a:cs typeface="+mn-cs"/>
              </a:rPr>
              <a:t>y Líneas TFG-GEF</a:t>
            </a:r>
            <a:endParaRPr lang="es-E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7B9899"/>
                </a:solidFill>
              </a:rPr>
              <a:t>NORMATIVA-PLAZOS/CALENDARIO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412776"/>
            <a:ext cx="8504238" cy="4686399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NORMATIVA FACULTAD Fª Y LETRAS </a:t>
            </a:r>
            <a:r>
              <a:rPr lang="es-ES" dirty="0" smtClean="0">
                <a:solidFill>
                  <a:schemeClr val="accent1"/>
                </a:solidFill>
                <a:sym typeface="Wingdings" panose="05000000000000000000" pitchFamily="2" charset="2"/>
                <a:hlinkClick r:id="rId2"/>
              </a:rPr>
              <a:t></a:t>
            </a:r>
            <a:r>
              <a:rPr lang="es-ES" u="sng" dirty="0" smtClean="0">
                <a:hlinkClick r:id="rId3"/>
              </a:rPr>
              <a:t>http://filosofiayletras.ugr.es/pages/docencia/grados/trabajofg/2016_2107</a:t>
            </a:r>
            <a:endParaRPr lang="es-ES" u="sng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s-ES" u="sng" dirty="0" smtClean="0"/>
              <a:t>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>
                <a:hlinkClick r:id="rId4"/>
              </a:rPr>
              <a:t>http://filosofiayletras.ugr.es/pages/docencia/grados/trabajofg/2016_2107/resolucion</a:t>
            </a:r>
            <a:endParaRPr lang="es-E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s-E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TFG: ASIGNATURA OBLIGATORIA 6C (=150H)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GUÍA DOCENTE TFG –EE. Franceses: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hlinkClick r:id="rId5"/>
              </a:rPr>
              <a:t>http://grados.ugr.es/franceses/pages/alumnos/index</a:t>
            </a:r>
            <a:endParaRPr lang="es-E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(banner a la derecha)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solidFill>
                  <a:srgbClr val="7B9899"/>
                </a:solidFill>
              </a:rPr>
              <a:t>CALENDARIO</a:t>
            </a:r>
          </a:p>
        </p:txBody>
      </p:sp>
      <p:sp>
        <p:nvSpPr>
          <p:cNvPr id="20483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es-ES" sz="3200" b="1" smtClean="0"/>
          </a:p>
          <a:p>
            <a:pPr>
              <a:buFont typeface="Wingdings 2" pitchFamily="18" charset="2"/>
              <a:buNone/>
            </a:pPr>
            <a:endParaRPr lang="es-ES" smtClean="0"/>
          </a:p>
        </p:txBody>
      </p:sp>
      <p:sp>
        <p:nvSpPr>
          <p:cNvPr id="2048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4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048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000250" y="1500188"/>
          <a:ext cx="5072098" cy="5091208"/>
        </p:xfrm>
        <a:graphic>
          <a:graphicData uri="http://schemas.openxmlformats.org/drawingml/2006/table">
            <a:tbl>
              <a:tblPr/>
              <a:tblGrid>
                <a:gridCol w="2393419"/>
                <a:gridCol w="2678679"/>
              </a:tblGrid>
              <a:tr h="26516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 Narrow"/>
                          <a:ea typeface="Times New Roman"/>
                          <a:cs typeface="Times New Roman"/>
                        </a:rPr>
                        <a:t>PUBLICACIÓN ÁMBITOS Y TUTORES: </a:t>
                      </a:r>
                      <a:r>
                        <a:rPr lang="es-ES" sz="1200" dirty="0">
                          <a:latin typeface="Arial Narrow"/>
                          <a:ea typeface="Times New Roman"/>
                          <a:cs typeface="Times New Roman"/>
                        </a:rPr>
                        <a:t>antes del 16/10/2015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67643" marB="676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3166">
                <a:tc gridSpan="2">
                  <a:txBody>
                    <a:bodyPr/>
                    <a:lstStyle/>
                    <a:p>
                      <a:endParaRPr lang="es-E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6516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 Narrow"/>
                          <a:ea typeface="Times New Roman"/>
                          <a:cs typeface="Times New Roman"/>
                        </a:rPr>
                        <a:t>ELECCIÓN Y ASIGNACIÓN DE TUTORES O GRUPOS DE TRABAJO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67643" marB="676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398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 Narrow"/>
                          <a:ea typeface="Times New Roman"/>
                          <a:cs typeface="Times New Roman"/>
                        </a:rPr>
                        <a:t>Primer plazo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3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u="none" strike="noStrike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  <a:hlinkClick r:id="rId2" tooltip="servicios/secretaria/impresos/peticiones/tfg"/>
                        </a:rPr>
                        <a:t>SOLICITUD TUTOR O GRUPO</a:t>
                      </a:r>
                      <a:endParaRPr lang="es-ES" sz="1200" b="1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u="none" dirty="0" smtClean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DEL 2 </a:t>
                      </a:r>
                      <a:r>
                        <a:rPr lang="es-ES" sz="1200" b="1" u="none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AL </a:t>
                      </a:r>
                      <a:r>
                        <a:rPr lang="es-ES" sz="1200" b="1" u="none" dirty="0" smtClean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11 </a:t>
                      </a:r>
                      <a:r>
                        <a:rPr lang="es-ES" sz="1200" b="1" u="none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DE NOVIEMBRE DE </a:t>
                      </a:r>
                      <a:r>
                        <a:rPr lang="es-ES" sz="1200" b="1" u="none" dirty="0" smtClean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2016</a:t>
                      </a:r>
                      <a:endParaRPr lang="es-ES" sz="1200" b="1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u="none" strike="noStrike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  <a:hlinkClick r:id="rId3" tooltip="docencia/grados/trabajofg/2014_2015/ambitos"/>
                        </a:rPr>
                        <a:t>ASIGNACIONES PROVISIONALES</a:t>
                      </a:r>
                      <a:endParaRPr lang="es-ES" sz="1200" b="1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u="none" dirty="0" smtClean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12 </a:t>
                      </a:r>
                      <a:r>
                        <a:rPr lang="es-ES" sz="1200" b="1" u="none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DE DICIEMBRE DE </a:t>
                      </a:r>
                      <a:r>
                        <a:rPr lang="es-ES" sz="1200" b="1" u="none" dirty="0" smtClean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2016</a:t>
                      </a:r>
                      <a:endParaRPr lang="es-ES" sz="1200" b="1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u="none" strike="noStrike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  <a:hlinkClick r:id="rId3" tooltip="docencia/grados/trabajofg/2014_2015/ambitos"/>
                        </a:rPr>
                        <a:t>ASIGNACIONES DEFINITIVAS</a:t>
                      </a:r>
                      <a:endParaRPr lang="es-ES" sz="1200" b="1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u="none" dirty="0" smtClean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18 </a:t>
                      </a:r>
                      <a:r>
                        <a:rPr lang="es-ES" sz="1200" b="1" u="none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DE ENERO DE </a:t>
                      </a:r>
                      <a:r>
                        <a:rPr lang="es-ES" sz="1200" b="1" u="none" dirty="0" smtClean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2017</a:t>
                      </a:r>
                      <a:endParaRPr lang="es-ES" sz="1200" b="1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 Narrow"/>
                          <a:ea typeface="Times New Roman"/>
                          <a:cs typeface="Times New Roman"/>
                        </a:rPr>
                        <a:t>Segundo plazo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3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u="none" strike="noStrike" dirty="0" smtClean="0">
                          <a:solidFill>
                            <a:srgbClr val="0000FF"/>
                          </a:solidFill>
                          <a:latin typeface="Arial Narrow"/>
                          <a:ea typeface="Times New Roman"/>
                          <a:cs typeface="Times New Roman"/>
                          <a:hlinkClick r:id="rId2" tooltip="servicios/secretaria/impresos/peticiones/tfg"/>
                        </a:rPr>
                        <a:t>ALTERACION DE MATRICULA SOLICITUD </a:t>
                      </a:r>
                      <a:r>
                        <a:rPr lang="es-ES" sz="1200" b="1" u="none" strike="noStrike" dirty="0">
                          <a:solidFill>
                            <a:srgbClr val="0000FF"/>
                          </a:solidFill>
                          <a:latin typeface="Arial Narrow"/>
                          <a:ea typeface="Times New Roman"/>
                          <a:cs typeface="Times New Roman"/>
                          <a:hlinkClick r:id="rId2" tooltip="servicios/secretaria/impresos/peticiones/tfg"/>
                        </a:rPr>
                        <a:t>TUTOR O GRUPO</a:t>
                      </a: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s-E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1600" b="1" kern="12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13-20/22 de febrero de 2017</a:t>
                      </a:r>
                      <a:endParaRPr lang="es-ES" sz="1200" b="1" dirty="0" smtClean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u="none" strike="noStrike" dirty="0">
                          <a:solidFill>
                            <a:srgbClr val="0000FF"/>
                          </a:solidFill>
                          <a:latin typeface="Arial Narrow"/>
                          <a:ea typeface="Times New Roman"/>
                          <a:cs typeface="Times New Roman"/>
                          <a:hlinkClick r:id="rId3" tooltip="docencia/grados/trabajofg/2014_2015/ambitos"/>
                        </a:rPr>
                        <a:t>ASIGNACIONES PROVISIONALES</a:t>
                      </a: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latin typeface="Arial Narrow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es-ES" sz="1200" b="1" dirty="0">
                          <a:latin typeface="Arial Narrow"/>
                          <a:ea typeface="Times New Roman"/>
                          <a:cs typeface="Times New Roman"/>
                        </a:rPr>
                        <a:t>DE MARZO DE </a:t>
                      </a:r>
                      <a:r>
                        <a:rPr lang="es-ES" sz="1200" b="1" dirty="0" smtClean="0">
                          <a:latin typeface="Arial Narrow"/>
                          <a:ea typeface="Times New Roman"/>
                          <a:cs typeface="Times New Roman"/>
                        </a:rPr>
                        <a:t>2017</a:t>
                      </a: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u="none" strike="noStrike" dirty="0">
                          <a:solidFill>
                            <a:srgbClr val="0000FF"/>
                          </a:solidFill>
                          <a:latin typeface="Arial Narrow"/>
                          <a:ea typeface="Times New Roman"/>
                          <a:cs typeface="Times New Roman"/>
                          <a:hlinkClick r:id="rId3" tooltip="docencia/grados/trabajofg/2014_2015/ambitos"/>
                        </a:rPr>
                        <a:t>ASIGNACIONES DEFINITIVAS</a:t>
                      </a: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latin typeface="Arial Narrow"/>
                          <a:ea typeface="Times New Roman"/>
                          <a:cs typeface="Times New Roman"/>
                        </a:rPr>
                        <a:t>ANTES</a:t>
                      </a:r>
                      <a:r>
                        <a:rPr lang="es-ES" sz="1200" b="1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 13 </a:t>
                      </a:r>
                      <a:r>
                        <a:rPr lang="es-ES" sz="1200" b="1" dirty="0" smtClean="0"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200" b="1" dirty="0">
                          <a:latin typeface="Arial Narrow"/>
                          <a:ea typeface="Times New Roman"/>
                          <a:cs typeface="Times New Roman"/>
                        </a:rPr>
                        <a:t>DE MARZO DE </a:t>
                      </a:r>
                      <a:r>
                        <a:rPr lang="es-ES" sz="1200" b="1" dirty="0" smtClean="0">
                          <a:latin typeface="Arial Narrow"/>
                          <a:ea typeface="Times New Roman"/>
                          <a:cs typeface="Times New Roman"/>
                        </a:rPr>
                        <a:t>2017</a:t>
                      </a: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16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 Narrow"/>
                          <a:ea typeface="Times New Roman"/>
                          <a:cs typeface="Times New Roman"/>
                        </a:rPr>
                        <a:t>PRESENTACIÓN Y DEFENSA TFG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67643" marB="6764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398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 Narrow"/>
                          <a:ea typeface="Times New Roman"/>
                          <a:cs typeface="Times New Roman"/>
                        </a:rPr>
                        <a:t>Convocatoria junio-julio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3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u="none" strike="noStrike" dirty="0">
                          <a:solidFill>
                            <a:srgbClr val="0000FF"/>
                          </a:solidFill>
                          <a:latin typeface="Arial Narrow"/>
                          <a:ea typeface="Times New Roman"/>
                          <a:cs typeface="Times New Roman"/>
                          <a:hlinkClick r:id="rId4" tooltip="docencia/grados/trabajofg/documentacion/index"/>
                        </a:rPr>
                        <a:t>PRESENTACIÓN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POR DECIDIR</a:t>
                      </a: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u="none" strike="noStrike" dirty="0">
                          <a:solidFill>
                            <a:srgbClr val="0000FF"/>
                          </a:solidFill>
                          <a:latin typeface="Arial Narrow"/>
                          <a:ea typeface="Times New Roman"/>
                          <a:cs typeface="Times New Roman"/>
                          <a:hlinkClick r:id="rId5" tooltip="docencia/grados/trabajofg/2014_2015/comisiones"/>
                        </a:rPr>
                        <a:t>DEFENSA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JUNIO</a:t>
                      </a: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i="1" dirty="0">
                          <a:latin typeface="Arial Narrow"/>
                          <a:ea typeface="Times New Roman"/>
                          <a:cs typeface="Times New Roman"/>
                        </a:rPr>
                        <a:t>Convocatoria </a:t>
                      </a:r>
                      <a:r>
                        <a:rPr lang="es-ES" sz="1200" i="1" dirty="0" smtClean="0">
                          <a:latin typeface="Arial Narrow"/>
                          <a:ea typeface="Times New Roman"/>
                          <a:cs typeface="Times New Roman"/>
                        </a:rPr>
                        <a:t>septiembre </a:t>
                      </a:r>
                      <a:r>
                        <a:rPr lang="es-ES" sz="1200" i="1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 y diciembre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3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u="none" strike="noStrike">
                          <a:solidFill>
                            <a:srgbClr val="0000FF"/>
                          </a:solidFill>
                          <a:latin typeface="Arial Narrow"/>
                          <a:ea typeface="Times New Roman"/>
                          <a:cs typeface="Times New Roman"/>
                          <a:hlinkClick r:id="rId4" tooltip="docencia/grados/trabajofg/documentacion/index"/>
                        </a:rPr>
                        <a:t>PRESENTACIÓN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POR DECIDIR</a:t>
                      </a: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u="none" strike="noStrike">
                          <a:solidFill>
                            <a:srgbClr val="0000FF"/>
                          </a:solidFill>
                          <a:latin typeface="Arial Narrow"/>
                          <a:ea typeface="Times New Roman"/>
                          <a:cs typeface="Times New Roman"/>
                          <a:hlinkClick r:id="rId5" tooltip="docencia/grados/trabajofg/2014_2015/comisiones"/>
                        </a:rPr>
                        <a:t>DEFENSA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SEPTIEMBRE - DICIEMBRE</a:t>
                      </a:r>
                      <a:endParaRPr lang="es-E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229" marR="108229" marT="27057" marB="270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solidFill>
                  <a:srgbClr val="7B9899"/>
                </a:solidFill>
              </a:rPr>
              <a:t>COMPETENCIAS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 smtClean="0"/>
              <a:t>Originalidad y creatividad de la propuesta</a:t>
            </a:r>
            <a:endParaRPr lang="es-ES" sz="3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 smtClean="0"/>
              <a:t>Capacidad para planificar y diseñar un proyecto</a:t>
            </a:r>
            <a:endParaRPr lang="es-ES" sz="3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 smtClean="0"/>
              <a:t>Capacidad para trabajar con autonomía, pero bajo supervisión</a:t>
            </a:r>
            <a:endParaRPr lang="es-ES" sz="3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 smtClean="0"/>
              <a:t>Capacidad para valorar de forma crítica investigaciones previas</a:t>
            </a:r>
            <a:endParaRPr lang="es-ES" sz="3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 smtClean="0"/>
              <a:t>Capacidad para elegir una metodología de trabajo adecuada.</a:t>
            </a:r>
            <a:endParaRPr lang="es-ES" sz="3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 smtClean="0"/>
              <a:t>Claridad, calidad, y corrección en la expresión en lengua francesa</a:t>
            </a:r>
            <a:endParaRPr lang="es-ES" sz="3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 smtClean="0"/>
              <a:t> Uso de las TIC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 smtClean="0"/>
              <a:t>Capacidad de argumentación</a:t>
            </a:r>
            <a:endParaRPr lang="es-ES" sz="3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solidFill>
                  <a:srgbClr val="7B9899"/>
                </a:solidFill>
              </a:rPr>
              <a:t>ESTRUCTURA DEL TFG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504238" cy="457200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Véase: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>
                <a:hlinkClick r:id="rId2"/>
              </a:rPr>
              <a:t>http://filosofiayletras.ugr.es/pages/docencia/grados/trabajofg/2016_2107/resolucion</a:t>
            </a:r>
            <a:endParaRPr lang="es-ES" dirty="0" smtClean="0"/>
          </a:p>
          <a:p>
            <a:r>
              <a:rPr lang="es-ES" dirty="0" smtClean="0"/>
              <a:t>Cubierta y </a:t>
            </a:r>
            <a:r>
              <a:rPr lang="es-ES" dirty="0" err="1" smtClean="0"/>
              <a:t>presentacion</a:t>
            </a:r>
            <a:r>
              <a:rPr lang="es-ES" dirty="0" smtClean="0"/>
              <a:t> (de acuerdo al modelo normalizado disponible en la Web de la Facultad de </a:t>
            </a:r>
            <a:r>
              <a:rPr lang="es-ES" dirty="0" err="1" smtClean="0"/>
              <a:t>Filosofia</a:t>
            </a:r>
            <a:r>
              <a:rPr lang="es-ES" dirty="0" smtClean="0"/>
              <a:t> y Letras), </a:t>
            </a:r>
          </a:p>
          <a:p>
            <a:r>
              <a:rPr lang="es-ES" dirty="0" err="1" smtClean="0"/>
              <a:t>indice</a:t>
            </a:r>
            <a:r>
              <a:rPr lang="es-ES" dirty="0" smtClean="0"/>
              <a:t>,</a:t>
            </a:r>
          </a:p>
          <a:p>
            <a:r>
              <a:rPr lang="es-ES" dirty="0" err="1" smtClean="0"/>
              <a:t>introduccion</a:t>
            </a:r>
            <a:r>
              <a:rPr lang="es-ES" dirty="0" smtClean="0"/>
              <a:t> o </a:t>
            </a:r>
            <a:r>
              <a:rPr lang="es-ES" dirty="0" err="1" smtClean="0"/>
              <a:t>justificacion</a:t>
            </a:r>
            <a:r>
              <a:rPr lang="es-ES" dirty="0" smtClean="0"/>
              <a:t> de la </a:t>
            </a:r>
            <a:r>
              <a:rPr lang="es-ES" dirty="0" err="1" smtClean="0"/>
              <a:t>tematica</a:t>
            </a:r>
            <a:r>
              <a:rPr lang="es-ES" dirty="0" smtClean="0"/>
              <a:t> desarrollada en el TFG, </a:t>
            </a:r>
          </a:p>
          <a:p>
            <a:r>
              <a:rPr lang="es-ES" dirty="0" err="1" smtClean="0"/>
              <a:t>metodologia</a:t>
            </a:r>
            <a:r>
              <a:rPr lang="es-ES" dirty="0" smtClean="0"/>
              <a:t> desarrollada, </a:t>
            </a:r>
          </a:p>
          <a:p>
            <a:r>
              <a:rPr lang="es-ES" dirty="0" smtClean="0"/>
              <a:t>cuerpo del TFG, </a:t>
            </a:r>
          </a:p>
          <a:p>
            <a:r>
              <a:rPr lang="es-ES" dirty="0" smtClean="0"/>
              <a:t>conclusiones, </a:t>
            </a:r>
          </a:p>
          <a:p>
            <a:r>
              <a:rPr lang="es-ES" dirty="0" smtClean="0"/>
              <a:t>fuentes y </a:t>
            </a:r>
            <a:r>
              <a:rPr lang="es-ES" dirty="0" err="1" smtClean="0"/>
              <a:t>bibliografia</a:t>
            </a:r>
            <a:r>
              <a:rPr lang="es-ES" dirty="0" smtClean="0"/>
              <a:t> </a:t>
            </a:r>
          </a:p>
          <a:p>
            <a:r>
              <a:rPr lang="es-ES" dirty="0" smtClean="0"/>
              <a:t>y anexos, si procede. </a:t>
            </a:r>
          </a:p>
          <a:p>
            <a:pPr>
              <a:buNone/>
            </a:pPr>
            <a:r>
              <a:rPr lang="es-ES" dirty="0" smtClean="0"/>
              <a:t>En otros tipos de trabajos, dada la </a:t>
            </a:r>
            <a:r>
              <a:rPr lang="es-ES" dirty="0" err="1" smtClean="0"/>
              <a:t>casuistica</a:t>
            </a:r>
            <a:r>
              <a:rPr lang="es-ES" dirty="0" smtClean="0"/>
              <a:t> tan variada de los </a:t>
            </a:r>
            <a:r>
              <a:rPr lang="es-ES" dirty="0" err="1" smtClean="0"/>
              <a:t>Titulos</a:t>
            </a:r>
            <a:r>
              <a:rPr lang="es-ES" dirty="0" smtClean="0"/>
              <a:t> de Grado de la Facultad </a:t>
            </a:r>
            <a:r>
              <a:rPr lang="es-ES" dirty="0" err="1" smtClean="0"/>
              <a:t>deFilosofia</a:t>
            </a:r>
            <a:r>
              <a:rPr lang="es-ES" dirty="0" smtClean="0"/>
              <a:t> y Letras, los contenidos </a:t>
            </a:r>
            <a:r>
              <a:rPr lang="es-ES" dirty="0" err="1" smtClean="0"/>
              <a:t>habran</a:t>
            </a:r>
            <a:r>
              <a:rPr lang="es-ES" dirty="0" smtClean="0"/>
              <a:t> de ajustarse a lo establecido por la </a:t>
            </a:r>
            <a:r>
              <a:rPr lang="es-ES" dirty="0" err="1" smtClean="0"/>
              <a:t>coordinacion</a:t>
            </a:r>
            <a:r>
              <a:rPr lang="es-ES" dirty="0" smtClean="0"/>
              <a:t> de cada </a:t>
            </a:r>
            <a:r>
              <a:rPr lang="es-ES" dirty="0" err="1" smtClean="0"/>
              <a:t>Titulacion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solidFill>
                  <a:srgbClr val="7B9899"/>
                </a:solidFill>
              </a:rPr>
              <a:t>ESTRUCTURA DEL TFG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Introducción: definición, justificación e interés del tema del TFG dentro de los Estudios Franceses, objetivos del trabajo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Metodología utilizada para abordar el objeto de estudio: descripción y análisis crítico de estudios previos en dicho ámbito; descripción del corpus de lecturas utilizado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Cuerpo del TFG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 smtClean="0"/>
              <a:t>Conclusiones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solidFill>
                  <a:srgbClr val="7B9899"/>
                </a:solidFill>
              </a:rPr>
              <a:t>ASPECTOS FORMALES</a:t>
            </a:r>
          </a:p>
        </p:txBody>
      </p:sp>
      <p:sp>
        <p:nvSpPr>
          <p:cNvPr id="23555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s-ES" dirty="0" smtClean="0"/>
              <a:t>El TFG deberá redactarse en francés: véase la guía metodológica (página web GEF)</a:t>
            </a:r>
          </a:p>
          <a:p>
            <a:r>
              <a:rPr lang="es-ES" dirty="0" smtClean="0"/>
              <a:t>La extensión: entre 6.000 y 10.000 palabras (para la asignatura de TFG de 6 </a:t>
            </a:r>
            <a:r>
              <a:rPr lang="es-ES" dirty="0" err="1" smtClean="0"/>
              <a:t>creditos</a:t>
            </a:r>
            <a:r>
              <a:rPr lang="es-ES" dirty="0" smtClean="0"/>
              <a:t> ECTS)</a:t>
            </a:r>
          </a:p>
          <a:p>
            <a:r>
              <a:rPr lang="es-ES" i="1" dirty="0" smtClean="0"/>
              <a:t>Si la memoria individual se integra como parte del trabajo, la </a:t>
            </a:r>
            <a:r>
              <a:rPr lang="es-ES" i="1" dirty="0" err="1" smtClean="0"/>
              <a:t>extension</a:t>
            </a:r>
            <a:r>
              <a:rPr lang="es-ES" i="1" dirty="0" smtClean="0"/>
              <a:t> del mismo se puede incrementar entre 1.000 y 2.000 palabras mas.</a:t>
            </a:r>
            <a:endParaRPr lang="es-ES" dirty="0" smtClean="0"/>
          </a:p>
          <a:p>
            <a:r>
              <a:rPr lang="es-ES" dirty="0" smtClean="0"/>
              <a:t>Una copia impresa (tamaño A4) y una en formato electrónico (PDF) que se entregarán en la secretaría del departamento.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solidFill>
                  <a:srgbClr val="7B9899"/>
                </a:solidFill>
              </a:rPr>
              <a:t>EVALUACIÓN (Resumen PLANTILLA)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169"/>
                <a:gridCol w="4857784"/>
                <a:gridCol w="2019285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ASPECTO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CRITERIO-DESCRIPCIÓN-PONDERACIÓN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CALIFICACIÓN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ES" dirty="0" smtClean="0"/>
                        <a:t>FORMAL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1. ESTRUCTURA Y REDACCIÓN (25%)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2. PRESENTACIÓN ORAL (15%)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ES" dirty="0" smtClean="0"/>
                        <a:t>CONTENIDO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3. PLANTEAMIENTO Y</a:t>
                      </a:r>
                      <a:r>
                        <a:rPr lang="es-ES" baseline="0" dirty="0" smtClean="0"/>
                        <a:t> JUSTIFICACIÓN (15%)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4. DISCUSIÓN CRÍTICA DE LOS PLANTEAMIENTOS</a:t>
                      </a:r>
                      <a:r>
                        <a:rPr lang="es-ES" baseline="0" dirty="0" smtClean="0"/>
                        <a:t> TEÓRICOS (15%)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5. CONCLUSIÓN SOBRE</a:t>
                      </a:r>
                      <a:r>
                        <a:rPr lang="es-ES" baseline="0" dirty="0" smtClean="0"/>
                        <a:t> LA VALIDEZ DE LAS PROPUESTAS (15%)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6. MEMORIA INDIVIDUAL (15%)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943</TotalTime>
  <Words>513</Words>
  <Application>Microsoft Office PowerPoint</Application>
  <PresentationFormat>Affichage à l'écran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Civil</vt:lpstr>
      <vt:lpstr>Diapositive 1</vt:lpstr>
      <vt:lpstr>SESIÓN INFORMATIVA TFG – EE. FRANCESES 13/10/2016</vt:lpstr>
      <vt:lpstr>NORMATIVA-PLAZOS/CALENDARIO</vt:lpstr>
      <vt:lpstr>CALENDARIO</vt:lpstr>
      <vt:lpstr>COMPETENCIAS</vt:lpstr>
      <vt:lpstr>ESTRUCTURA DEL TFG</vt:lpstr>
      <vt:lpstr>ESTRUCTURA DEL TFG</vt:lpstr>
      <vt:lpstr>ASPECTOS FORMALES</vt:lpstr>
      <vt:lpstr>EVALUACIÓN (Resumen PLANTILLA)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ESTUDIOS INGLESES</dc:title>
  <dc:creator>maica</dc:creator>
  <cp:lastModifiedBy>Usuario</cp:lastModifiedBy>
  <cp:revision>91</cp:revision>
  <dcterms:created xsi:type="dcterms:W3CDTF">2015-02-02T15:27:30Z</dcterms:created>
  <dcterms:modified xsi:type="dcterms:W3CDTF">2016-10-12T14:33:54Z</dcterms:modified>
</cp:coreProperties>
</file>